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00E76-18A3-4332-9DA7-CE7395EF02E7}" v="3" dt="2021-04-06T23:00:09.60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3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Bourgault" userId="6972fa5f-a9d3-417e-afda-7807860a0001" providerId="ADAL" clId="{4D000E76-18A3-4332-9DA7-CE7395EF02E7}"/>
    <pc:docChg chg="custSel modSld">
      <pc:chgData name="Matt Bourgault" userId="6972fa5f-a9d3-417e-afda-7807860a0001" providerId="ADAL" clId="{4D000E76-18A3-4332-9DA7-CE7395EF02E7}" dt="2021-04-06T23:00:09.608" v="11" actId="20577"/>
      <pc:docMkLst>
        <pc:docMk/>
      </pc:docMkLst>
      <pc:sldChg chg="modSp mod">
        <pc:chgData name="Matt Bourgault" userId="6972fa5f-a9d3-417e-afda-7807860a0001" providerId="ADAL" clId="{4D000E76-18A3-4332-9DA7-CE7395EF02E7}" dt="2021-04-06T23:00:09.608" v="11" actId="20577"/>
        <pc:sldMkLst>
          <pc:docMk/>
          <pc:sldMk cId="0" sldId="256"/>
        </pc:sldMkLst>
        <pc:spChg chg="mod">
          <ac:chgData name="Matt Bourgault" userId="6972fa5f-a9d3-417e-afda-7807860a0001" providerId="ADAL" clId="{4D000E76-18A3-4332-9DA7-CE7395EF02E7}" dt="2021-04-06T23:00:09.608" v="11" actId="20577"/>
          <ac:spMkLst>
            <pc:docMk/>
            <pc:sldMk cId="0" sldId="256"/>
            <ac:spMk id="121" creationId="{00000000-0000-0000-0000-000000000000}"/>
          </ac:spMkLst>
        </pc:spChg>
      </pc:sldChg>
      <pc:sldChg chg="modSp mod">
        <pc:chgData name="Matt Bourgault" userId="6972fa5f-a9d3-417e-afda-7807860a0001" providerId="ADAL" clId="{4D000E76-18A3-4332-9DA7-CE7395EF02E7}" dt="2021-04-06T22:59:59.556" v="1" actId="27636"/>
        <pc:sldMkLst>
          <pc:docMk/>
          <pc:sldMk cId="0" sldId="258"/>
        </pc:sldMkLst>
        <pc:spChg chg="mod">
          <ac:chgData name="Matt Bourgault" userId="6972fa5f-a9d3-417e-afda-7807860a0001" providerId="ADAL" clId="{4D000E76-18A3-4332-9DA7-CE7395EF02E7}" dt="2021-04-06T22:59:59.556" v="1" actId="27636"/>
          <ac:spMkLst>
            <pc:docMk/>
            <pc:sldMk cId="0" sldId="258"/>
            <ac:spMk id="128" creationId="{00000000-0000-0000-0000-000000000000}"/>
          </ac:spMkLst>
        </pc:spChg>
      </pc:sldChg>
      <pc:sldChg chg="modSp mod">
        <pc:chgData name="Matt Bourgault" userId="6972fa5f-a9d3-417e-afda-7807860a0001" providerId="ADAL" clId="{4D000E76-18A3-4332-9DA7-CE7395EF02E7}" dt="2021-04-06T22:59:59.576" v="2" actId="27636"/>
        <pc:sldMkLst>
          <pc:docMk/>
          <pc:sldMk cId="0" sldId="261"/>
        </pc:sldMkLst>
        <pc:spChg chg="mod">
          <ac:chgData name="Matt Bourgault" userId="6972fa5f-a9d3-417e-afda-7807860a0001" providerId="ADAL" clId="{4D000E76-18A3-4332-9DA7-CE7395EF02E7}" dt="2021-04-06T22:59:59.576" v="2" actId="27636"/>
          <ac:spMkLst>
            <pc:docMk/>
            <pc:sldMk cId="0" sldId="261"/>
            <ac:spMk id="139" creationId="{00000000-0000-0000-0000-000000000000}"/>
          </ac:spMkLst>
        </pc:spChg>
      </pc:sldChg>
      <pc:sldChg chg="modSp mod">
        <pc:chgData name="Matt Bourgault" userId="6972fa5f-a9d3-417e-afda-7807860a0001" providerId="ADAL" clId="{4D000E76-18A3-4332-9DA7-CE7395EF02E7}" dt="2021-04-06T22:59:59.590" v="3" actId="27636"/>
        <pc:sldMkLst>
          <pc:docMk/>
          <pc:sldMk cId="0" sldId="263"/>
        </pc:sldMkLst>
        <pc:spChg chg="mod">
          <ac:chgData name="Matt Bourgault" userId="6972fa5f-a9d3-417e-afda-7807860a0001" providerId="ADAL" clId="{4D000E76-18A3-4332-9DA7-CE7395EF02E7}" dt="2021-04-06T22:59:59.590" v="3" actId="27636"/>
          <ac:spMkLst>
            <pc:docMk/>
            <pc:sldMk cId="0" sldId="263"/>
            <ac:spMk id="145" creationId="{00000000-0000-0000-0000-000000000000}"/>
          </ac:spMkLst>
        </pc:spChg>
      </pc:sldChg>
      <pc:sldChg chg="modSp mod">
        <pc:chgData name="Matt Bourgault" userId="6972fa5f-a9d3-417e-afda-7807860a0001" providerId="ADAL" clId="{4D000E76-18A3-4332-9DA7-CE7395EF02E7}" dt="2021-04-06T22:59:59.605" v="4" actId="27636"/>
        <pc:sldMkLst>
          <pc:docMk/>
          <pc:sldMk cId="0" sldId="264"/>
        </pc:sldMkLst>
        <pc:spChg chg="mod">
          <ac:chgData name="Matt Bourgault" userId="6972fa5f-a9d3-417e-afda-7807860a0001" providerId="ADAL" clId="{4D000E76-18A3-4332-9DA7-CE7395EF02E7}" dt="2021-04-06T22:59:59.605" v="4" actId="27636"/>
          <ac:spMkLst>
            <pc:docMk/>
            <pc:sldMk cId="0" sldId="264"/>
            <ac:spMk id="149" creationId="{00000000-0000-0000-0000-000000000000}"/>
          </ac:spMkLst>
        </pc:spChg>
      </pc:sldChg>
      <pc:sldChg chg="modSp mod">
        <pc:chgData name="Matt Bourgault" userId="6972fa5f-a9d3-417e-afda-7807860a0001" providerId="ADAL" clId="{4D000E76-18A3-4332-9DA7-CE7395EF02E7}" dt="2021-04-06T22:59:59.614" v="5" actId="27636"/>
        <pc:sldMkLst>
          <pc:docMk/>
          <pc:sldMk cId="0" sldId="265"/>
        </pc:sldMkLst>
        <pc:spChg chg="mod">
          <ac:chgData name="Matt Bourgault" userId="6972fa5f-a9d3-417e-afda-7807860a0001" providerId="ADAL" clId="{4D000E76-18A3-4332-9DA7-CE7395EF02E7}" dt="2021-04-06T22:59:59.614" v="5" actId="27636"/>
          <ac:spMkLst>
            <pc:docMk/>
            <pc:sldMk cId="0" sldId="265"/>
            <ac:spMk id="151" creationId="{00000000-0000-0000-0000-000000000000}"/>
          </ac:spMkLst>
        </pc:spChg>
      </pc:sldChg>
      <pc:sldChg chg="modSp mod">
        <pc:chgData name="Matt Bourgault" userId="6972fa5f-a9d3-417e-afda-7807860a0001" providerId="ADAL" clId="{4D000E76-18A3-4332-9DA7-CE7395EF02E7}" dt="2021-04-06T22:59:59.628" v="6" actId="27636"/>
        <pc:sldMkLst>
          <pc:docMk/>
          <pc:sldMk cId="0" sldId="266"/>
        </pc:sldMkLst>
        <pc:spChg chg="mod">
          <ac:chgData name="Matt Bourgault" userId="6972fa5f-a9d3-417e-afda-7807860a0001" providerId="ADAL" clId="{4D000E76-18A3-4332-9DA7-CE7395EF02E7}" dt="2021-04-06T22:59:59.628" v="6" actId="27636"/>
          <ac:spMkLst>
            <pc:docMk/>
            <pc:sldMk cId="0" sldId="266"/>
            <ac:spMk id="154" creationId="{00000000-0000-0000-0000-000000000000}"/>
          </ac:spMkLst>
        </pc:spChg>
      </pc:sldChg>
      <pc:sldChg chg="modSp mod">
        <pc:chgData name="Matt Bourgault" userId="6972fa5f-a9d3-417e-afda-7807860a0001" providerId="ADAL" clId="{4D000E76-18A3-4332-9DA7-CE7395EF02E7}" dt="2021-04-06T22:59:59.649" v="7" actId="27636"/>
        <pc:sldMkLst>
          <pc:docMk/>
          <pc:sldMk cId="0" sldId="268"/>
        </pc:sldMkLst>
        <pc:spChg chg="mod">
          <ac:chgData name="Matt Bourgault" userId="6972fa5f-a9d3-417e-afda-7807860a0001" providerId="ADAL" clId="{4D000E76-18A3-4332-9DA7-CE7395EF02E7}" dt="2021-04-06T22:59:59.649" v="7" actId="27636"/>
          <ac:spMkLst>
            <pc:docMk/>
            <pc:sldMk cId="0" sldId="268"/>
            <ac:spMk id="161" creationId="{00000000-0000-0000-0000-000000000000}"/>
          </ac:spMkLst>
        </pc:spChg>
      </pc:sldChg>
      <pc:sldChg chg="modSp mod">
        <pc:chgData name="Matt Bourgault" userId="6972fa5f-a9d3-417e-afda-7807860a0001" providerId="ADAL" clId="{4D000E76-18A3-4332-9DA7-CE7395EF02E7}" dt="2021-04-06T22:59:59.665" v="8" actId="27636"/>
        <pc:sldMkLst>
          <pc:docMk/>
          <pc:sldMk cId="0" sldId="271"/>
        </pc:sldMkLst>
        <pc:spChg chg="mod">
          <ac:chgData name="Matt Bourgault" userId="6972fa5f-a9d3-417e-afda-7807860a0001" providerId="ADAL" clId="{4D000E76-18A3-4332-9DA7-CE7395EF02E7}" dt="2021-04-06T22:59:59.665" v="8" actId="27636"/>
          <ac:spMkLst>
            <pc:docMk/>
            <pc:sldMk cId="0" sldId="271"/>
            <ac:spMk id="171"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4.1338100000000003E-2"/>
          <c:y val="4.1169799999999999E-2"/>
          <c:w val="0.84528800000000004"/>
          <c:h val="0.88179600000000002"/>
        </c:manualLayout>
      </c:layout>
      <c:barChart>
        <c:barDir val="col"/>
        <c:grouping val="clustered"/>
        <c:varyColors val="0"/>
        <c:ser>
          <c:idx val="0"/>
          <c:order val="0"/>
          <c:tx>
            <c:strRef>
              <c:f>Sheet1!$A$2</c:f>
              <c:strCache>
                <c:ptCount val="1"/>
                <c:pt idx="0">
                  <c:v>1978</c:v>
                </c:pt>
              </c:strCache>
            </c:strRef>
          </c:tx>
          <c:spPr>
            <a:solidFill>
              <a:srgbClr val="99CC00"/>
            </a:solidFill>
            <a:ln w="12700" cap="flat">
              <a:solidFill>
                <a:srgbClr val="000000"/>
              </a:solidFill>
              <a:prstDash val="solid"/>
              <a:round/>
            </a:ln>
            <a:effectLst/>
          </c:spPr>
          <c:invertIfNegative val="0"/>
          <c:errBars>
            <c:errBarType val="plus"/>
            <c:errValType val="cust"/>
            <c:noEndCap val="0"/>
            <c:plus>
              <c:numLit>
                <c:formatCode>General</c:formatCode>
                <c:ptCount val="3"/>
                <c:pt idx="0">
                  <c:v>0.69864199999999999</c:v>
                </c:pt>
                <c:pt idx="1">
                  <c:v>0.30203000000000002</c:v>
                </c:pt>
                <c:pt idx="2">
                  <c:v>3.2939340000000001</c:v>
                </c:pt>
              </c:numLit>
            </c:plus>
            <c:spPr>
              <a:noFill/>
              <a:ln w="12700" cap="flat">
                <a:solidFill>
                  <a:srgbClr val="000000"/>
                </a:solidFill>
                <a:prstDash val="solid"/>
                <a:round/>
              </a:ln>
              <a:effectLst/>
            </c:spPr>
          </c:errBars>
          <c:cat>
            <c:strRef>
              <c:f>Sheet1!$B$1:$D$1</c:f>
              <c:strCache>
                <c:ptCount val="3"/>
                <c:pt idx="0">
                  <c:v>Three Mile</c:v>
                </c:pt>
                <c:pt idx="1">
                  <c:v> Hawk's Nest</c:v>
                </c:pt>
                <c:pt idx="2">
                  <c:v> Blueberry</c:v>
                </c:pt>
              </c:strCache>
            </c:strRef>
          </c:cat>
          <c:val>
            <c:numRef>
              <c:f>Sheet1!$B$2:$D$2</c:f>
              <c:numCache>
                <c:formatCode>General</c:formatCode>
                <c:ptCount val="3"/>
                <c:pt idx="0">
                  <c:v>2.74</c:v>
                </c:pt>
                <c:pt idx="1">
                  <c:v>1.77</c:v>
                </c:pt>
                <c:pt idx="2">
                  <c:v>1.3</c:v>
                </c:pt>
              </c:numCache>
            </c:numRef>
          </c:val>
          <c:extLst>
            <c:ext xmlns:c16="http://schemas.microsoft.com/office/drawing/2014/chart" uri="{C3380CC4-5D6E-409C-BE32-E72D297353CC}">
              <c16:uniqueId val="{00000000-911C-49B0-9C14-3BD7043A4712}"/>
            </c:ext>
          </c:extLst>
        </c:ser>
        <c:ser>
          <c:idx val="1"/>
          <c:order val="1"/>
          <c:tx>
            <c:strRef>
              <c:f>Sheet1!$A$3</c:f>
              <c:strCache>
                <c:ptCount val="1"/>
                <c:pt idx="0">
                  <c:v>1991</c:v>
                </c:pt>
              </c:strCache>
            </c:strRef>
          </c:tx>
          <c:spPr>
            <a:solidFill>
              <a:srgbClr val="FFCC00"/>
            </a:solidFill>
            <a:ln w="12700" cap="flat">
              <a:solidFill>
                <a:srgbClr val="000000"/>
              </a:solidFill>
              <a:prstDash val="solid"/>
              <a:round/>
            </a:ln>
            <a:effectLst/>
          </c:spPr>
          <c:invertIfNegative val="0"/>
          <c:errBars>
            <c:errBarType val="plus"/>
            <c:errValType val="cust"/>
            <c:noEndCap val="0"/>
            <c:plus>
              <c:numLit>
                <c:formatCode>General</c:formatCode>
                <c:ptCount val="3"/>
                <c:pt idx="0">
                  <c:v>0.794292</c:v>
                </c:pt>
                <c:pt idx="1">
                  <c:v>0.32591799999999999</c:v>
                </c:pt>
                <c:pt idx="2">
                  <c:v>0.40879199999999999</c:v>
                </c:pt>
              </c:numLit>
            </c:plus>
            <c:spPr>
              <a:noFill/>
              <a:ln w="12700" cap="flat">
                <a:solidFill>
                  <a:srgbClr val="000000"/>
                </a:solidFill>
                <a:prstDash val="solid"/>
                <a:round/>
              </a:ln>
              <a:effectLst/>
            </c:spPr>
          </c:errBars>
          <c:cat>
            <c:strRef>
              <c:f>Sheet1!$B$1:$D$1</c:f>
              <c:strCache>
                <c:ptCount val="3"/>
                <c:pt idx="0">
                  <c:v>Three Mile</c:v>
                </c:pt>
                <c:pt idx="1">
                  <c:v> Hawk's Nest</c:v>
                </c:pt>
                <c:pt idx="2">
                  <c:v> Blueberry</c:v>
                </c:pt>
              </c:strCache>
            </c:strRef>
          </c:cat>
          <c:val>
            <c:numRef>
              <c:f>Sheet1!$B$3:$D$3</c:f>
              <c:numCache>
                <c:formatCode>General</c:formatCode>
                <c:ptCount val="3"/>
                <c:pt idx="0">
                  <c:v>6.19</c:v>
                </c:pt>
                <c:pt idx="1">
                  <c:v>3.17</c:v>
                </c:pt>
                <c:pt idx="2">
                  <c:v>3.5</c:v>
                </c:pt>
              </c:numCache>
            </c:numRef>
          </c:val>
          <c:extLst>
            <c:ext xmlns:c16="http://schemas.microsoft.com/office/drawing/2014/chart" uri="{C3380CC4-5D6E-409C-BE32-E72D297353CC}">
              <c16:uniqueId val="{00000001-911C-49B0-9C14-3BD7043A4712}"/>
            </c:ext>
          </c:extLst>
        </c:ser>
        <c:ser>
          <c:idx val="2"/>
          <c:order val="2"/>
          <c:tx>
            <c:strRef>
              <c:f>Sheet1!$A$4</c:f>
              <c:strCache>
                <c:ptCount val="1"/>
                <c:pt idx="0">
                  <c:v>2001</c:v>
                </c:pt>
              </c:strCache>
            </c:strRef>
          </c:tx>
          <c:spPr>
            <a:solidFill>
              <a:srgbClr val="9999FF"/>
            </a:solidFill>
            <a:ln w="12700" cap="flat">
              <a:solidFill>
                <a:srgbClr val="000000"/>
              </a:solidFill>
              <a:prstDash val="solid"/>
              <a:round/>
            </a:ln>
            <a:effectLst/>
          </c:spPr>
          <c:invertIfNegative val="0"/>
          <c:errBars>
            <c:errBarType val="plus"/>
            <c:errValType val="cust"/>
            <c:noEndCap val="0"/>
            <c:plus>
              <c:numLit>
                <c:formatCode>General</c:formatCode>
                <c:ptCount val="3"/>
                <c:pt idx="0">
                  <c:v>1.1908909999999999</c:v>
                </c:pt>
                <c:pt idx="1">
                  <c:v>0.43474099999999999</c:v>
                </c:pt>
                <c:pt idx="2">
                  <c:v>0.14142099999999999</c:v>
                </c:pt>
              </c:numLit>
            </c:plus>
            <c:spPr>
              <a:noFill/>
              <a:ln w="12700" cap="flat">
                <a:solidFill>
                  <a:srgbClr val="000000"/>
                </a:solidFill>
                <a:prstDash val="solid"/>
                <a:round/>
              </a:ln>
              <a:effectLst/>
            </c:spPr>
          </c:errBars>
          <c:cat>
            <c:strRef>
              <c:f>Sheet1!$B$1:$D$1</c:f>
              <c:strCache>
                <c:ptCount val="3"/>
                <c:pt idx="0">
                  <c:v>Three Mile</c:v>
                </c:pt>
                <c:pt idx="1">
                  <c:v> Hawk's Nest</c:v>
                </c:pt>
                <c:pt idx="2">
                  <c:v> Blueberry</c:v>
                </c:pt>
              </c:strCache>
            </c:strRef>
          </c:cat>
          <c:val>
            <c:numRef>
              <c:f>Sheet1!$B$4:$D$4</c:f>
              <c:numCache>
                <c:formatCode>General</c:formatCode>
                <c:ptCount val="3"/>
                <c:pt idx="0">
                  <c:v>6.98</c:v>
                </c:pt>
                <c:pt idx="1">
                  <c:v>4.43</c:v>
                </c:pt>
                <c:pt idx="2">
                  <c:v>3.17</c:v>
                </c:pt>
              </c:numCache>
            </c:numRef>
          </c:val>
          <c:extLst>
            <c:ext xmlns:c16="http://schemas.microsoft.com/office/drawing/2014/chart" uri="{C3380CC4-5D6E-409C-BE32-E72D297353CC}">
              <c16:uniqueId val="{00000002-911C-49B0-9C14-3BD7043A4712}"/>
            </c:ext>
          </c:extLst>
        </c:ser>
        <c:dLbls>
          <c:showLegendKey val="0"/>
          <c:showVal val="0"/>
          <c:showCatName val="0"/>
          <c:showSerName val="0"/>
          <c:showPercent val="0"/>
          <c:showBubbleSize val="0"/>
        </c:dLbls>
        <c:gapWidth val="15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08080"/>
            </a:solidFill>
            <a:prstDash val="solid"/>
            <a:round/>
          </a:ln>
        </c:spPr>
        <c:txPr>
          <a:bodyPr rot="0"/>
          <a:lstStyle/>
          <a:p>
            <a:pPr>
              <a:defRPr sz="1400" b="0"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000000"/>
              </a:solidFill>
              <a:prstDash val="solid"/>
              <a:round/>
            </a:ln>
          </c:spPr>
        </c:majorGridlines>
        <c:numFmt formatCode="0.##" sourceLinked="0"/>
        <c:majorTickMark val="out"/>
        <c:minorTickMark val="none"/>
        <c:tickLblPos val="nextTo"/>
        <c:spPr>
          <a:ln w="12700" cap="flat">
            <a:solidFill>
              <a:srgbClr val="808080"/>
            </a:solidFill>
            <a:prstDash val="solid"/>
            <a:round/>
          </a:ln>
        </c:spPr>
        <c:txPr>
          <a:bodyPr rot="0"/>
          <a:lstStyle/>
          <a:p>
            <a:pPr>
              <a:defRPr sz="825" b="0" i="0" u="none" strike="noStrike">
                <a:solidFill>
                  <a:srgbClr val="000000"/>
                </a:solidFill>
                <a:latin typeface="Arial"/>
              </a:defRPr>
            </a:pPr>
            <a:endParaRPr lang="en-US"/>
          </a:p>
        </c:txPr>
        <c:crossAx val="2094734552"/>
        <c:crosses val="autoZero"/>
        <c:crossBetween val="between"/>
        <c:majorUnit val="2.25"/>
        <c:minorUnit val="1.125"/>
      </c:valAx>
      <c:spPr>
        <a:solidFill>
          <a:srgbClr val="C0C0C0"/>
        </a:solidFill>
        <a:ln w="12700" cap="flat">
          <a:solidFill>
            <a:srgbClr val="808080"/>
          </a:solidFill>
          <a:prstDash val="solid"/>
          <a:round/>
        </a:ln>
        <a:effectLst/>
      </c:spPr>
    </c:plotArea>
    <c:legend>
      <c:legendPos val="r"/>
      <c:layout>
        <c:manualLayout>
          <c:xMode val="edge"/>
          <c:yMode val="edge"/>
          <c:x val="0.90067200000000003"/>
          <c:y val="0.35003899999999999"/>
          <c:w val="9.9327600000000002E-2"/>
          <c:h val="0.15115799999999999"/>
        </c:manualLayout>
      </c:layout>
      <c:overlay val="1"/>
      <c:spPr>
        <a:solidFill>
          <a:schemeClr val="accent3">
            <a:lumOff val="44000"/>
          </a:schemeClr>
        </a:solidFill>
        <a:ln w="12700" cap="flat">
          <a:solidFill>
            <a:srgbClr val="000000"/>
          </a:solidFill>
          <a:prstDash val="solid"/>
          <a:round/>
        </a:ln>
        <a:effectLst/>
      </c:spPr>
      <c:txPr>
        <a:bodyPr rot="0"/>
        <a:lstStyle/>
        <a:p>
          <a:pPr>
            <a:defRPr sz="1400" b="0" i="0" u="none" strike="noStrike">
              <a:solidFill>
                <a:srgbClr val="000000"/>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43000" y="1122362"/>
            <a:ext cx="6858000" cy="2387601"/>
          </a:xfrm>
          <a:prstGeom prst="rect">
            <a:avLst/>
          </a:prstGeom>
        </p:spPr>
        <p:txBody>
          <a:bodyPr anchor="b"/>
          <a:lstStyle>
            <a:lvl1pPr>
              <a:defRPr sz="6000"/>
            </a:lvl1pPr>
          </a:lstStyle>
          <a:p>
            <a:r>
              <a:t>Title Text</a:t>
            </a:r>
          </a:p>
        </p:txBody>
      </p:sp>
      <p:sp>
        <p:nvSpPr>
          <p:cNvPr id="12" name="Body Level One…"/>
          <p:cNvSpPr txBox="1">
            <a:spLocks noGrp="1"/>
          </p:cNvSpPr>
          <p:nvPr>
            <p:ph type="body" sz="quarter" idx="1"/>
          </p:nvPr>
        </p:nvSpPr>
        <p:spPr>
          <a:xfrm>
            <a:off x="1143000" y="3602037"/>
            <a:ext cx="6858000" cy="1655763"/>
          </a:xfrm>
          <a:prstGeom prst="rect">
            <a:avLst/>
          </a:prstGeom>
        </p:spPr>
        <p:txBody>
          <a:bodyPr/>
          <a:lstStyle>
            <a:lvl1pPr marL="0" indent="0" algn="ctr">
              <a:spcBef>
                <a:spcPts val="500"/>
              </a:spcBef>
              <a:buSzTx/>
              <a:buNone/>
              <a:defRPr sz="2400"/>
            </a:lvl1pPr>
            <a:lvl2pPr marL="0" indent="457200" algn="ctr">
              <a:spcBef>
                <a:spcPts val="500"/>
              </a:spcBef>
              <a:buSzTx/>
              <a:buNone/>
              <a:defRPr sz="2400"/>
            </a:lvl2pPr>
            <a:lvl3pPr marL="0" indent="914400" algn="ctr">
              <a:spcBef>
                <a:spcPts val="500"/>
              </a:spcBef>
              <a:buSzTx/>
              <a:buNone/>
              <a:defRPr sz="2400"/>
            </a:lvl3pPr>
            <a:lvl4pPr marL="0" indent="1371600" algn="ctr">
              <a:spcBef>
                <a:spcPts val="500"/>
              </a:spcBef>
              <a:buSzTx/>
              <a:buNone/>
              <a:defRPr sz="2400"/>
            </a:lvl4pPr>
            <a:lvl5pPr marL="0" indent="1828800" algn="ctr">
              <a:spcBef>
                <a:spcPts val="50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sz="half" idx="1"/>
          </p:nvPr>
        </p:nvSpPr>
        <p:spPr>
          <a:xfrm>
            <a:off x="457200" y="1600200"/>
            <a:ext cx="4038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Text,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sz="half" idx="1"/>
          </p:nvPr>
        </p:nvSpPr>
        <p:spPr>
          <a:xfrm>
            <a:off x="457200" y="1600200"/>
            <a:ext cx="4038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110" name="Body Level One…"/>
          <p:cNvSpPr txBox="1">
            <a:spLocks noGrp="1"/>
          </p:cNvSpPr>
          <p:nvPr>
            <p:ph type="body" idx="1"/>
          </p:nvPr>
        </p:nvSpPr>
        <p:spPr>
          <a:xfrm>
            <a:off x="457200" y="274638"/>
            <a:ext cx="82296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623887" y="1709738"/>
            <a:ext cx="7886701"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623887" y="4589462"/>
            <a:ext cx="7886701" cy="1500188"/>
          </a:xfrm>
          <a:prstGeom prst="rect">
            <a:avLst/>
          </a:prstGeom>
        </p:spPr>
        <p:txBody>
          <a:bodyPr/>
          <a:lstStyle>
            <a:lvl1pPr marL="0" indent="0">
              <a:spcBef>
                <a:spcPts val="500"/>
              </a:spcBef>
              <a:buSzTx/>
              <a:buNone/>
              <a:defRPr sz="2400"/>
            </a:lvl1pPr>
            <a:lvl2pPr marL="0" indent="457200">
              <a:spcBef>
                <a:spcPts val="500"/>
              </a:spcBef>
              <a:buSzTx/>
              <a:buNone/>
              <a:defRPr sz="2400"/>
            </a:lvl2pPr>
            <a:lvl3pPr marL="0" indent="914400">
              <a:spcBef>
                <a:spcPts val="500"/>
              </a:spcBef>
              <a:buSzTx/>
              <a:buNone/>
              <a:defRPr sz="2400"/>
            </a:lvl3pPr>
            <a:lvl4pPr marL="0" indent="1371600">
              <a:spcBef>
                <a:spcPts val="500"/>
              </a:spcBef>
              <a:buSzTx/>
              <a:buNone/>
              <a:defRPr sz="2400"/>
            </a:lvl4pPr>
            <a:lvl5pPr marL="0" indent="1828800">
              <a:spcBef>
                <a:spcPts val="50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630237" y="365125"/>
            <a:ext cx="7886701" cy="1325563"/>
          </a:xfrm>
          <a:prstGeom prst="rect">
            <a:avLst/>
          </a:prstGeom>
        </p:spPr>
        <p:txBody>
          <a:bodyPr/>
          <a:lstStyle/>
          <a:p>
            <a:r>
              <a:t>Title Text</a:t>
            </a:r>
          </a:p>
        </p:txBody>
      </p:sp>
      <p:sp>
        <p:nvSpPr>
          <p:cNvPr id="48" name="Body Level One…"/>
          <p:cNvSpPr txBox="1">
            <a:spLocks noGrp="1"/>
          </p:cNvSpPr>
          <p:nvPr>
            <p:ph type="body" sz="quarter" idx="1"/>
          </p:nvPr>
        </p:nvSpPr>
        <p:spPr>
          <a:xfrm>
            <a:off x="630237" y="1681163"/>
            <a:ext cx="3868739" cy="823913"/>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29150" y="1681163"/>
            <a:ext cx="3887788" cy="823913"/>
          </a:xfrm>
          <a:prstGeom prst="rect">
            <a:avLst/>
          </a:prstGeom>
        </p:spPr>
        <p:txBody>
          <a:bodyPr anchor="b"/>
          <a:lstStyle/>
          <a:p>
            <a:pPr marL="0" indent="0">
              <a:spcBef>
                <a:spcPts val="500"/>
              </a:spcBef>
              <a:buSz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30237" y="457200"/>
            <a:ext cx="2949576"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3887787" y="987425"/>
            <a:ext cx="4629151" cy="48736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630237" y="2057400"/>
            <a:ext cx="2949576" cy="3811588"/>
          </a:xfrm>
          <a:prstGeom prst="rect">
            <a:avLst/>
          </a:prstGeom>
        </p:spPr>
        <p:txBody>
          <a:bodyPr/>
          <a:lstStyle/>
          <a:p>
            <a:pPr marL="0" indent="0">
              <a:spcBef>
                <a:spcPts val="300"/>
              </a:spcBef>
              <a:buSz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630237" y="457200"/>
            <a:ext cx="2949576"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3887787" y="987425"/>
            <a:ext cx="462915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630237" y="2057400"/>
            <a:ext cx="2949576" cy="3811588"/>
          </a:xfrm>
          <a:prstGeom prst="rect">
            <a:avLst/>
          </a:prstGeom>
        </p:spPr>
        <p:txBody>
          <a:bodyPr/>
          <a:lstStyle>
            <a:lvl1pPr marL="0" indent="0">
              <a:spcBef>
                <a:spcPts val="300"/>
              </a:spcBef>
              <a:buSzTx/>
              <a:buNone/>
              <a:defRPr sz="1600"/>
            </a:lvl1pPr>
            <a:lvl2pPr marL="0" indent="457200">
              <a:spcBef>
                <a:spcPts val="300"/>
              </a:spcBef>
              <a:buSzTx/>
              <a:buNone/>
              <a:defRPr sz="1600"/>
            </a:lvl2pPr>
            <a:lvl3pPr marL="0" indent="914400">
              <a:spcBef>
                <a:spcPts val="300"/>
              </a:spcBef>
              <a:buSzTx/>
              <a:buNone/>
              <a:defRPr sz="1600"/>
            </a:lvl3pPr>
            <a:lvl4pPr marL="0" indent="1371600">
              <a:spcBef>
                <a:spcPts val="300"/>
              </a:spcBef>
              <a:buSzTx/>
              <a:buNone/>
              <a:defRPr sz="1600"/>
            </a:lvl4pPr>
            <a:lvl5pPr marL="0" indent="1828800">
              <a:spcBef>
                <a:spcPts val="300"/>
              </a:spcBef>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5" descr="Picture 5"/>
          <p:cNvPicPr>
            <a:picLocks noChangeAspect="1"/>
          </p:cNvPicPr>
          <p:nvPr/>
        </p:nvPicPr>
        <p:blipFill>
          <a:blip r:embed="rId2"/>
          <a:stretch>
            <a:fillRect/>
          </a:stretch>
        </p:blipFill>
        <p:spPr>
          <a:xfrm>
            <a:off x="7086600" y="2286000"/>
            <a:ext cx="1490663" cy="1524000"/>
          </a:xfrm>
          <a:prstGeom prst="rect">
            <a:avLst/>
          </a:prstGeom>
          <a:ln w="12700">
            <a:miter lim="400000"/>
          </a:ln>
        </p:spPr>
      </p:pic>
      <p:sp>
        <p:nvSpPr>
          <p:cNvPr id="121" name="Rectangle 2"/>
          <p:cNvSpPr txBox="1">
            <a:spLocks noGrp="1"/>
          </p:cNvSpPr>
          <p:nvPr>
            <p:ph type="title"/>
          </p:nvPr>
        </p:nvSpPr>
        <p:spPr>
          <a:xfrm>
            <a:off x="457200" y="381000"/>
            <a:ext cx="8229600" cy="1600200"/>
          </a:xfrm>
          <a:prstGeom prst="rect">
            <a:avLst/>
          </a:prstGeom>
        </p:spPr>
        <p:txBody>
          <a:bodyPr>
            <a:normAutofit fontScale="90000"/>
          </a:bodyPr>
          <a:lstStyle>
            <a:lvl1pPr defTabSz="731520">
              <a:defRPr sz="3520"/>
            </a:lvl1pPr>
          </a:lstStyle>
          <a:p>
            <a:r>
              <a:rPr dirty="0"/>
              <a:t>40 Year Overview of vegetation sampling on Three Mile Island: past</a:t>
            </a:r>
            <a:r>
              <a:t>, present</a:t>
            </a:r>
            <a:r>
              <a:rPr lang="en-US"/>
              <a:t> </a:t>
            </a:r>
            <a:r>
              <a:t>and </a:t>
            </a:r>
            <a:r>
              <a:rPr dirty="0"/>
              <a:t>future</a:t>
            </a:r>
          </a:p>
        </p:txBody>
      </p:sp>
      <p:sp>
        <p:nvSpPr>
          <p:cNvPr id="122" name="Rectangle 3"/>
          <p:cNvSpPr txBox="1">
            <a:spLocks noGrp="1"/>
          </p:cNvSpPr>
          <p:nvPr>
            <p:ph type="body" sz="half" idx="4294967295"/>
          </p:nvPr>
        </p:nvSpPr>
        <p:spPr>
          <a:xfrm>
            <a:off x="533400" y="3657600"/>
            <a:ext cx="7924800" cy="2819400"/>
          </a:xfrm>
          <a:prstGeom prst="rect">
            <a:avLst/>
          </a:prstGeom>
        </p:spPr>
        <p:txBody>
          <a:bodyPr/>
          <a:lstStyle/>
          <a:p>
            <a:pPr>
              <a:spcBef>
                <a:spcPts val="500"/>
              </a:spcBef>
              <a:defRPr sz="2400"/>
            </a:pPr>
            <a:r>
              <a:t>Prepared by Marge Holland, Professor Emerita, Biology Department, University of Mississippi,</a:t>
            </a:r>
          </a:p>
          <a:p>
            <a:pPr>
              <a:spcBef>
                <a:spcPts val="500"/>
              </a:spcBef>
              <a:defRPr sz="2400"/>
            </a:pPr>
            <a:r>
              <a:t>In collaboration with William Clapham [“Bat”], USDA-Agricultural Research Service, Research Scientist, retired, and </a:t>
            </a:r>
          </a:p>
          <a:p>
            <a:pPr>
              <a:spcBef>
                <a:spcPts val="500"/>
              </a:spcBef>
              <a:defRPr sz="2400"/>
            </a:pPr>
            <a:r>
              <a:t>Jay Maciejowski, Forester, Vermont Agency of Natural Resources, retired </a:t>
            </a:r>
          </a:p>
        </p:txBody>
      </p:sp>
      <p:pic>
        <p:nvPicPr>
          <p:cNvPr id="123" name="Picture 4" descr="Picture 4"/>
          <p:cNvPicPr>
            <a:picLocks noChangeAspect="1"/>
          </p:cNvPicPr>
          <p:nvPr/>
        </p:nvPicPr>
        <p:blipFill>
          <a:blip r:embed="rId3"/>
          <a:stretch>
            <a:fillRect/>
          </a:stretch>
        </p:blipFill>
        <p:spPr>
          <a:xfrm>
            <a:off x="990600" y="2209800"/>
            <a:ext cx="1428750" cy="14478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21"/>
                                        </p:tgtEl>
                                        <p:attrNameLst>
                                          <p:attrName>style.visibility</p:attrName>
                                        </p:attrNameLst>
                                      </p:cBhvr>
                                      <p:to>
                                        <p:strVal val="visible"/>
                                      </p:to>
                                    </p:set>
                                    <p:animEffect transition="in" filter="fade">
                                      <p:cBhvr>
                                        <p:cTn id="7" dur="2000"/>
                                        <p:tgtEl>
                                          <p:spTgt spid="121"/>
                                        </p:tgtEl>
                                      </p:cBhvr>
                                    </p:animEffect>
                                  </p:childTnLst>
                                </p:cTn>
                              </p:par>
                            </p:childTnLst>
                          </p:cTn>
                        </p:par>
                        <p:par>
                          <p:cTn id="8" fill="hold">
                            <p:stCondLst>
                              <p:cond delay="2000"/>
                            </p:stCondLst>
                            <p:childTnLst>
                              <p:par>
                                <p:cTn id="9" presetID="10" presetClass="entr" fill="hold" grpId="0" nodeType="afterEffect">
                                  <p:stCondLst>
                                    <p:cond delay="0"/>
                                  </p:stCondLst>
                                  <p:iterate>
                                    <p:tmAbs val="0"/>
                                  </p:iterate>
                                  <p:childTnLst>
                                    <p:set>
                                      <p:cBhvr>
                                        <p:cTn id="10" fill="hold"/>
                                        <p:tgtEl>
                                          <p:spTgt spid="122"/>
                                        </p:tgtEl>
                                        <p:attrNameLst>
                                          <p:attrName>style.visibility</p:attrName>
                                        </p:attrNameLst>
                                      </p:cBhvr>
                                      <p:to>
                                        <p:strVal val="visible"/>
                                      </p:to>
                                    </p:set>
                                    <p:animEffect transition="in" filter="fade">
                                      <p:cBhvr>
                                        <p:cTn id="11" dur="2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advAuto="0"/>
      <p:bldP spid="122"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2"/>
          <p:cNvSpPr txBox="1">
            <a:spLocks noGrp="1"/>
          </p:cNvSpPr>
          <p:nvPr>
            <p:ph type="title"/>
          </p:nvPr>
        </p:nvSpPr>
        <p:spPr>
          <a:xfrm>
            <a:off x="228600" y="274638"/>
            <a:ext cx="8610600" cy="868363"/>
          </a:xfrm>
          <a:prstGeom prst="rect">
            <a:avLst/>
          </a:prstGeom>
        </p:spPr>
        <p:txBody>
          <a:bodyPr>
            <a:normAutofit fontScale="90000"/>
          </a:bodyPr>
          <a:lstStyle/>
          <a:p>
            <a:pPr defTabSz="768095">
              <a:defRPr sz="2688" b="1"/>
            </a:pPr>
            <a:r>
              <a:t>False Lily-of-the-Valley</a:t>
            </a:r>
            <a:r>
              <a:rPr b="0"/>
              <a:t> or Canada Mayflower, which is common along Ridge Path</a:t>
            </a:r>
          </a:p>
        </p:txBody>
      </p:sp>
      <p:pic>
        <p:nvPicPr>
          <p:cNvPr id="152" name="Picture 4" descr="Picture 4"/>
          <p:cNvPicPr>
            <a:picLocks noChangeAspect="1"/>
          </p:cNvPicPr>
          <p:nvPr/>
        </p:nvPicPr>
        <p:blipFill>
          <a:blip r:embed="rId2"/>
          <a:stretch>
            <a:fillRect/>
          </a:stretch>
        </p:blipFill>
        <p:spPr>
          <a:xfrm>
            <a:off x="1143000" y="1447800"/>
            <a:ext cx="6934200" cy="51435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51"/>
                                        </p:tgtEl>
                                        <p:attrNameLst>
                                          <p:attrName>style.visibility</p:attrName>
                                        </p:attrNameLst>
                                      </p:cBhvr>
                                      <p:to>
                                        <p:strVal val="visible"/>
                                      </p:to>
                                    </p:set>
                                    <p:animEffect transition="in" filter="fade">
                                      <p:cBhvr>
                                        <p:cTn id="7" dur="2000"/>
                                        <p:tgtEl>
                                          <p:spTgt spid="151"/>
                                        </p:tgtEl>
                                      </p:cBhvr>
                                    </p:animEffect>
                                  </p:childTnLst>
                                </p:cTn>
                              </p:par>
                            </p:childTnLst>
                          </p:cTn>
                        </p:par>
                        <p:par>
                          <p:cTn id="8" fill="hold">
                            <p:stCondLst>
                              <p:cond delay="2000"/>
                            </p:stCondLst>
                            <p:childTnLst>
                              <p:par>
                                <p:cTn id="9" presetID="10" presetClass="entr" fill="hold" grpId="0" nodeType="afterEffect">
                                  <p:stCondLst>
                                    <p:cond delay="0"/>
                                  </p:stCondLst>
                                  <p:iterate>
                                    <p:tmAbs val="0"/>
                                  </p:iterate>
                                  <p:childTnLst>
                                    <p:set>
                                      <p:cBhvr>
                                        <p:cTn id="10" fill="hold"/>
                                        <p:tgtEl>
                                          <p:spTgt spid="152"/>
                                        </p:tgtEl>
                                        <p:attrNameLst>
                                          <p:attrName>style.visibility</p:attrName>
                                        </p:attrNameLst>
                                      </p:cBhvr>
                                      <p:to>
                                        <p:strVal val="visible"/>
                                      </p:to>
                                    </p:set>
                                    <p:animEffect transition="in" filter="fade">
                                      <p:cBhvr>
                                        <p:cTn id="11" dur="2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advAuto="0"/>
      <p:bldP spid="152"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2"/>
          <p:cNvSpPr txBox="1">
            <a:spLocks noGrp="1"/>
          </p:cNvSpPr>
          <p:nvPr>
            <p:ph type="title"/>
          </p:nvPr>
        </p:nvSpPr>
        <p:spPr>
          <a:xfrm>
            <a:off x="457200" y="76200"/>
            <a:ext cx="8229600" cy="1219200"/>
          </a:xfrm>
          <a:prstGeom prst="rect">
            <a:avLst/>
          </a:prstGeom>
        </p:spPr>
        <p:txBody>
          <a:bodyPr>
            <a:normAutofit fontScale="90000"/>
          </a:bodyPr>
          <a:lstStyle>
            <a:lvl1pPr>
              <a:defRPr sz="4000"/>
            </a:lvl1pPr>
          </a:lstStyle>
          <a:p>
            <a:r>
              <a:t>Ram’s Head Lady Slipper: a rare  species in Protective Zone</a:t>
            </a:r>
          </a:p>
        </p:txBody>
      </p:sp>
      <p:pic>
        <p:nvPicPr>
          <p:cNvPr id="155" name="Picture 4" descr="Picture 4"/>
          <p:cNvPicPr>
            <a:picLocks noChangeAspect="1"/>
          </p:cNvPicPr>
          <p:nvPr/>
        </p:nvPicPr>
        <p:blipFill>
          <a:blip r:embed="rId2"/>
          <a:stretch>
            <a:fillRect/>
          </a:stretch>
        </p:blipFill>
        <p:spPr>
          <a:xfrm>
            <a:off x="914400" y="1295400"/>
            <a:ext cx="7315200" cy="531177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54"/>
                                        </p:tgtEl>
                                        <p:attrNameLst>
                                          <p:attrName>style.visibility</p:attrName>
                                        </p:attrNameLst>
                                      </p:cBhvr>
                                      <p:to>
                                        <p:strVal val="visible"/>
                                      </p:to>
                                    </p:set>
                                    <p:animEffect transition="in" filter="fade">
                                      <p:cBhvr>
                                        <p:cTn id="7" dur="2000"/>
                                        <p:tgtEl>
                                          <p:spTgt spid="154"/>
                                        </p:tgtEl>
                                      </p:cBhvr>
                                    </p:animEffect>
                                  </p:childTnLst>
                                </p:cTn>
                              </p:par>
                            </p:childTnLst>
                          </p:cTn>
                        </p:par>
                        <p:par>
                          <p:cTn id="8" fill="hold">
                            <p:stCondLst>
                              <p:cond delay="2000"/>
                            </p:stCondLst>
                            <p:childTnLst>
                              <p:par>
                                <p:cTn id="9" presetID="10" presetClass="entr" fill="hold" grpId="0" nodeType="afterEffect">
                                  <p:stCondLst>
                                    <p:cond delay="0"/>
                                  </p:stCondLst>
                                  <p:iterate>
                                    <p:tmAbs val="0"/>
                                  </p:iterate>
                                  <p:childTnLst>
                                    <p:set>
                                      <p:cBhvr>
                                        <p:cTn id="10" fill="hold"/>
                                        <p:tgtEl>
                                          <p:spTgt spid="155"/>
                                        </p:tgtEl>
                                        <p:attrNameLst>
                                          <p:attrName>style.visibility</p:attrName>
                                        </p:attrNameLst>
                                      </p:cBhvr>
                                      <p:to>
                                        <p:strVal val="visible"/>
                                      </p:to>
                                    </p:set>
                                    <p:animEffect transition="in" filter="fade">
                                      <p:cBhvr>
                                        <p:cTn id="11" dur="2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advAuto="0"/>
      <p:bldP spid="155"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ctangle 2"/>
          <p:cNvSpPr txBox="1">
            <a:spLocks noGrp="1"/>
          </p:cNvSpPr>
          <p:nvPr>
            <p:ph type="title"/>
          </p:nvPr>
        </p:nvSpPr>
        <p:spPr>
          <a:xfrm>
            <a:off x="228600" y="274638"/>
            <a:ext cx="3657600" cy="1143001"/>
          </a:xfrm>
          <a:prstGeom prst="rect">
            <a:avLst/>
          </a:prstGeom>
        </p:spPr>
        <p:txBody>
          <a:bodyPr/>
          <a:lstStyle>
            <a:lvl1pPr>
              <a:defRPr b="1"/>
            </a:lvl1pPr>
          </a:lstStyle>
          <a:p>
            <a:r>
              <a:t>Map of TMI</a:t>
            </a:r>
          </a:p>
        </p:txBody>
      </p:sp>
      <p:pic>
        <p:nvPicPr>
          <p:cNvPr id="158" name="Picture 4" descr="Picture 4"/>
          <p:cNvPicPr>
            <a:picLocks noChangeAspect="1"/>
          </p:cNvPicPr>
          <p:nvPr/>
        </p:nvPicPr>
        <p:blipFill>
          <a:blip r:embed="rId2"/>
          <a:stretch>
            <a:fillRect/>
          </a:stretch>
        </p:blipFill>
        <p:spPr>
          <a:xfrm>
            <a:off x="3700462" y="0"/>
            <a:ext cx="5443538" cy="6858000"/>
          </a:xfrm>
          <a:prstGeom prst="rect">
            <a:avLst/>
          </a:prstGeom>
          <a:ln w="12700">
            <a:miter lim="400000"/>
          </a:ln>
        </p:spPr>
      </p:pic>
      <p:sp>
        <p:nvSpPr>
          <p:cNvPr id="159" name="Text Box 6"/>
          <p:cNvSpPr txBox="1"/>
          <p:nvPr/>
        </p:nvSpPr>
        <p:spPr>
          <a:xfrm>
            <a:off x="426719" y="2057400"/>
            <a:ext cx="3261361" cy="38373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lvl1pPr>
          </a:lstStyle>
          <a:p>
            <a:r>
              <a:t>Camp Committee has increased amount of area designated as “protective” after re-discovery of Ram’s Head Lady Slipper.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57"/>
                                        </p:tgtEl>
                                        <p:attrNameLst>
                                          <p:attrName>style.visibility</p:attrName>
                                        </p:attrNameLst>
                                      </p:cBhvr>
                                      <p:to>
                                        <p:strVal val="visible"/>
                                      </p:to>
                                    </p:set>
                                    <p:animEffect transition="in" filter="fade">
                                      <p:cBhvr>
                                        <p:cTn id="7" dur="2000"/>
                                        <p:tgtEl>
                                          <p:spTgt spid="157"/>
                                        </p:tgtEl>
                                      </p:cBhvr>
                                    </p:animEffect>
                                  </p:childTnLst>
                                </p:cTn>
                              </p:par>
                            </p:childTnLst>
                          </p:cTn>
                        </p:par>
                        <p:par>
                          <p:cTn id="8" fill="hold">
                            <p:stCondLst>
                              <p:cond delay="2000"/>
                            </p:stCondLst>
                            <p:childTnLst>
                              <p:par>
                                <p:cTn id="9" presetID="10" presetClass="entr" fill="hold" grpId="0" nodeType="afterEffect">
                                  <p:stCondLst>
                                    <p:cond delay="0"/>
                                  </p:stCondLst>
                                  <p:iterate>
                                    <p:tmAbs val="0"/>
                                  </p:iterate>
                                  <p:childTnLst>
                                    <p:set>
                                      <p:cBhvr>
                                        <p:cTn id="10" fill="hold"/>
                                        <p:tgtEl>
                                          <p:spTgt spid="158"/>
                                        </p:tgtEl>
                                        <p:attrNameLst>
                                          <p:attrName>style.visibility</p:attrName>
                                        </p:attrNameLst>
                                      </p:cBhvr>
                                      <p:to>
                                        <p:strVal val="visible"/>
                                      </p:to>
                                    </p:set>
                                    <p:animEffect transition="in" filter="fade">
                                      <p:cBhvr>
                                        <p:cTn id="11" dur="2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advAuto="0"/>
      <p:bldP spid="158"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le 1"/>
          <p:cNvSpPr txBox="1">
            <a:spLocks noGrp="1"/>
          </p:cNvSpPr>
          <p:nvPr>
            <p:ph type="title"/>
          </p:nvPr>
        </p:nvSpPr>
        <p:spPr>
          <a:prstGeom prst="rect">
            <a:avLst/>
          </a:prstGeom>
        </p:spPr>
        <p:txBody>
          <a:bodyPr>
            <a:normAutofit fontScale="90000"/>
          </a:bodyPr>
          <a:lstStyle>
            <a:lvl1pPr defTabSz="841247">
              <a:defRPr sz="3680"/>
            </a:lvl1pPr>
          </a:lstStyle>
          <a:p>
            <a:r>
              <a:t>Changes in top five dominant woody species from 1978 to 2011</a:t>
            </a:r>
          </a:p>
        </p:txBody>
      </p:sp>
      <p:sp>
        <p:nvSpPr>
          <p:cNvPr id="162" name="Content Placeholder 2"/>
          <p:cNvSpPr txBox="1">
            <a:spLocks noGrp="1"/>
          </p:cNvSpPr>
          <p:nvPr>
            <p:ph type="body" idx="1"/>
          </p:nvPr>
        </p:nvSpPr>
        <p:spPr>
          <a:xfrm>
            <a:off x="457200" y="1600200"/>
            <a:ext cx="8229600" cy="4525963"/>
          </a:xfrm>
          <a:prstGeom prst="rect">
            <a:avLst/>
          </a:prstGeom>
        </p:spPr>
        <p:txBody>
          <a:bodyPr/>
          <a:lstStyle/>
          <a:p>
            <a:pPr marL="0" indent="0">
              <a:buSzTx/>
              <a:buNone/>
              <a:defRPr sz="2800" u="sng"/>
            </a:pPr>
            <a:endParaRPr/>
          </a:p>
          <a:p>
            <a:pPr marL="0" indent="0">
              <a:spcBef>
                <a:spcPts val="600"/>
              </a:spcBef>
              <a:buSzTx/>
              <a:buNone/>
              <a:defRPr sz="2800" u="sng"/>
            </a:pPr>
            <a:r>
              <a:t>THREE MILE ISLAND</a:t>
            </a:r>
            <a:endParaRPr sz="1400"/>
          </a:p>
          <a:p>
            <a:pPr marL="0" lvl="1" indent="400050">
              <a:spcBef>
                <a:spcPts val="600"/>
              </a:spcBef>
              <a:buSzTx/>
              <a:buNone/>
              <a:defRPr sz="2400"/>
            </a:pPr>
            <a:endParaRPr sz="1400"/>
          </a:p>
          <a:p>
            <a:pPr marL="0" indent="0">
              <a:spcBef>
                <a:spcPts val="600"/>
              </a:spcBef>
              <a:buSzTx/>
              <a:buNone/>
              <a:defRPr sz="2800"/>
            </a:pPr>
            <a:r>
              <a:t>     1978				2011</a:t>
            </a:r>
          </a:p>
          <a:p>
            <a:pPr>
              <a:spcBef>
                <a:spcPts val="600"/>
              </a:spcBef>
              <a:buFont typeface="Arial"/>
              <a:defRPr sz="2800"/>
            </a:pPr>
            <a:r>
              <a:t>White pine                        * Striped maple</a:t>
            </a:r>
          </a:p>
          <a:p>
            <a:pPr>
              <a:spcBef>
                <a:spcPts val="600"/>
              </a:spcBef>
              <a:buFont typeface="Arial"/>
              <a:defRPr sz="2800"/>
            </a:pPr>
            <a:r>
              <a:t>Red oak                            * Beech</a:t>
            </a:r>
          </a:p>
          <a:p>
            <a:pPr>
              <a:spcBef>
                <a:spcPts val="600"/>
              </a:spcBef>
              <a:buFont typeface="Arial"/>
              <a:defRPr sz="2800"/>
            </a:pPr>
            <a:r>
              <a:t>Paper birch                      *  Hemlock</a:t>
            </a:r>
          </a:p>
          <a:p>
            <a:pPr>
              <a:spcBef>
                <a:spcPts val="600"/>
              </a:spcBef>
              <a:buFont typeface="Arial"/>
              <a:defRPr sz="2800"/>
            </a:pPr>
            <a:r>
              <a:t>Red pine                           * Red maple</a:t>
            </a:r>
          </a:p>
          <a:p>
            <a:pPr>
              <a:spcBef>
                <a:spcPts val="600"/>
              </a:spcBef>
              <a:buFont typeface="Arial"/>
              <a:defRPr sz="2800"/>
            </a:pPr>
            <a:r>
              <a:t>Red maple                        * Red oak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61"/>
                                        </p:tgtEl>
                                        <p:attrNameLst>
                                          <p:attrName>style.visibility</p:attrName>
                                        </p:attrNameLst>
                                      </p:cBhvr>
                                      <p:to>
                                        <p:strVal val="visible"/>
                                      </p:to>
                                    </p:set>
                                    <p:animEffect transition="in" filter="fade">
                                      <p:cBhvr>
                                        <p:cTn id="7" dur="2000"/>
                                        <p:tgtEl>
                                          <p:spTgt spid="161"/>
                                        </p:tgtEl>
                                      </p:cBhvr>
                                    </p:animEffect>
                                  </p:childTnLst>
                                </p:cTn>
                              </p:par>
                            </p:childTnLst>
                          </p:cTn>
                        </p:par>
                        <p:par>
                          <p:cTn id="8" fill="hold">
                            <p:stCondLst>
                              <p:cond delay="2000"/>
                            </p:stCondLst>
                            <p:childTnLst>
                              <p:par>
                                <p:cTn id="9" presetID="10" presetClass="entr" fill="hold" grpId="0" nodeType="afterEffect">
                                  <p:stCondLst>
                                    <p:cond delay="0"/>
                                  </p:stCondLst>
                                  <p:iterate>
                                    <p:tmAbs val="0"/>
                                  </p:iterate>
                                  <p:childTnLst>
                                    <p:set>
                                      <p:cBhvr>
                                        <p:cTn id="10" fill="hold"/>
                                        <p:tgtEl>
                                          <p:spTgt spid="162"/>
                                        </p:tgtEl>
                                        <p:attrNameLst>
                                          <p:attrName>style.visibility</p:attrName>
                                        </p:attrNameLst>
                                      </p:cBhvr>
                                      <p:to>
                                        <p:strVal val="visible"/>
                                      </p:to>
                                    </p:set>
                                    <p:animEffect transition="in" filter="fade">
                                      <p:cBhvr>
                                        <p:cTn id="11" dur="2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advAuto="0"/>
      <p:bldP spid="16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4"/>
          <p:cNvSpPr txBox="1">
            <a:spLocks noGrp="1"/>
          </p:cNvSpPr>
          <p:nvPr>
            <p:ph type="title"/>
          </p:nvPr>
        </p:nvSpPr>
        <p:spPr>
          <a:xfrm>
            <a:off x="457200" y="228600"/>
            <a:ext cx="8229600" cy="1325563"/>
          </a:xfrm>
          <a:prstGeom prst="rect">
            <a:avLst/>
          </a:prstGeom>
        </p:spPr>
        <p:txBody>
          <a:bodyPr/>
          <a:lstStyle>
            <a:lvl1pPr>
              <a:defRPr sz="4000"/>
            </a:lvl1pPr>
          </a:lstStyle>
          <a:p>
            <a:r>
              <a:t>Mean Species per Quadrat for Understory Plots</a:t>
            </a:r>
          </a:p>
        </p:txBody>
      </p:sp>
      <p:graphicFrame>
        <p:nvGraphicFramePr>
          <p:cNvPr id="165" name="2D Column Chart"/>
          <p:cNvGraphicFramePr/>
          <p:nvPr/>
        </p:nvGraphicFramePr>
        <p:xfrm>
          <a:off x="-36136" y="1556093"/>
          <a:ext cx="9113843" cy="479436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64"/>
                                        </p:tgtEl>
                                        <p:attrNameLst>
                                          <p:attrName>style.visibility</p:attrName>
                                        </p:attrNameLst>
                                      </p:cBhvr>
                                      <p:to>
                                        <p:strVal val="visible"/>
                                      </p:to>
                                    </p:set>
                                    <p:animEffect transition="in" filter="fade">
                                      <p:cBhvr>
                                        <p:cTn id="7" dur="2000"/>
                                        <p:tgtEl>
                                          <p:spTgt spid="164"/>
                                        </p:tgtEl>
                                      </p:cBhvr>
                                    </p:animEffect>
                                  </p:childTnLst>
                                </p:cTn>
                              </p:par>
                            </p:childTnLst>
                          </p:cTn>
                        </p:par>
                        <p:par>
                          <p:cTn id="8" fill="hold">
                            <p:stCondLst>
                              <p:cond delay="2000"/>
                            </p:stCondLst>
                            <p:childTnLst>
                              <p:par>
                                <p:cTn id="9" presetID="10" presetClass="entr" fill="hold" grpId="0" nodeType="afterEffect">
                                  <p:stCondLst>
                                    <p:cond delay="0"/>
                                  </p:stCondLst>
                                  <p:iterate>
                                    <p:tmAbs val="0"/>
                                  </p:iterate>
                                  <p:childTnLst>
                                    <p:set>
                                      <p:cBhvr>
                                        <p:cTn id="10" fill="hold"/>
                                        <p:tgtEl>
                                          <p:spTgt spid="165"/>
                                        </p:tgtEl>
                                        <p:attrNameLst>
                                          <p:attrName>style.visibility</p:attrName>
                                        </p:attrNameLst>
                                      </p:cBhvr>
                                      <p:to>
                                        <p:strVal val="visible"/>
                                      </p:to>
                                    </p:set>
                                    <p:animEffect transition="in" filter="fade">
                                      <p:cBhvr>
                                        <p:cTn id="11" dur="2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advAuto="0"/>
      <p:bldP spid="165"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4"/>
          <p:cNvSpPr txBox="1">
            <a:spLocks noGrp="1"/>
          </p:cNvSpPr>
          <p:nvPr>
            <p:ph type="title"/>
          </p:nvPr>
        </p:nvSpPr>
        <p:spPr>
          <a:xfrm>
            <a:off x="533400" y="0"/>
            <a:ext cx="8229600" cy="1143000"/>
          </a:xfrm>
          <a:prstGeom prst="rect">
            <a:avLst/>
          </a:prstGeom>
        </p:spPr>
        <p:txBody>
          <a:bodyPr/>
          <a:lstStyle>
            <a:lvl1pPr>
              <a:defRPr sz="4000" b="1"/>
            </a:lvl1pPr>
          </a:lstStyle>
          <a:p>
            <a:r>
              <a:t>Effectiveness of Land Use Plan</a:t>
            </a:r>
          </a:p>
        </p:txBody>
      </p:sp>
      <p:sp>
        <p:nvSpPr>
          <p:cNvPr id="168" name="Text Box 5"/>
          <p:cNvSpPr txBox="1"/>
          <p:nvPr/>
        </p:nvSpPr>
        <p:spPr>
          <a:xfrm>
            <a:off x="1264920" y="990599"/>
            <a:ext cx="6980873" cy="5247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buSzPct val="100000"/>
              <a:buChar char="•"/>
              <a:defRPr sz="3200"/>
            </a:pPr>
            <a:r>
              <a:t>Species diversity has increased since implementation of zoning plan</a:t>
            </a:r>
          </a:p>
          <a:p>
            <a:pPr>
              <a:buSzPct val="100000"/>
              <a:buChar char="•"/>
              <a:defRPr sz="3200"/>
            </a:pPr>
            <a:endParaRPr/>
          </a:p>
          <a:p>
            <a:pPr>
              <a:buSzPct val="100000"/>
              <a:buChar char="•"/>
              <a:defRPr sz="3200"/>
            </a:pPr>
            <a:r>
              <a:t>Globally, scientists believe that higher biological diversity means healthier natural areas</a:t>
            </a:r>
          </a:p>
          <a:p>
            <a:pPr>
              <a:buSzPct val="100000"/>
              <a:buChar char="•"/>
              <a:defRPr sz="3200"/>
            </a:pPr>
            <a:endParaRPr/>
          </a:p>
          <a:p>
            <a:pPr>
              <a:buSzPct val="100000"/>
              <a:buChar char="•"/>
              <a:defRPr sz="3200"/>
            </a:pPr>
            <a:r>
              <a:t>Most changes in the forest can be attributed to lighting strikes and other natural storms since the land use plan was implemented.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67"/>
                                        </p:tgtEl>
                                        <p:attrNameLst>
                                          <p:attrName>style.visibility</p:attrName>
                                        </p:attrNameLst>
                                      </p:cBhvr>
                                      <p:to>
                                        <p:strVal val="visible"/>
                                      </p:to>
                                    </p:set>
                                    <p:animEffect transition="in" filter="fade">
                                      <p:cBhvr>
                                        <p:cTn id="7" dur="2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4" descr="Picture 4"/>
          <p:cNvPicPr>
            <a:picLocks noChangeAspect="1"/>
          </p:cNvPicPr>
          <p:nvPr/>
        </p:nvPicPr>
        <p:blipFill>
          <a:blip r:embed="rId2"/>
          <a:stretch>
            <a:fillRect/>
          </a:stretch>
        </p:blipFill>
        <p:spPr>
          <a:xfrm>
            <a:off x="990600" y="1885950"/>
            <a:ext cx="7315200" cy="4972050"/>
          </a:xfrm>
          <a:prstGeom prst="rect">
            <a:avLst/>
          </a:prstGeom>
          <a:ln w="12700">
            <a:miter lim="400000"/>
          </a:ln>
        </p:spPr>
      </p:pic>
      <p:sp>
        <p:nvSpPr>
          <p:cNvPr id="171" name="Rectangle 2"/>
          <p:cNvSpPr txBox="1">
            <a:spLocks noGrp="1"/>
          </p:cNvSpPr>
          <p:nvPr>
            <p:ph type="title"/>
          </p:nvPr>
        </p:nvSpPr>
        <p:spPr>
          <a:xfrm>
            <a:off x="0" y="304800"/>
            <a:ext cx="9144000" cy="1676400"/>
          </a:xfrm>
          <a:prstGeom prst="rect">
            <a:avLst/>
          </a:prstGeom>
        </p:spPr>
        <p:txBody>
          <a:bodyPr>
            <a:normAutofit fontScale="90000"/>
          </a:bodyPr>
          <a:lstStyle/>
          <a:p>
            <a:pPr defTabSz="777240">
              <a:defRPr sz="3400" b="1"/>
            </a:pPr>
            <a:r>
              <a:t>The Dock in 1961</a:t>
            </a:r>
            <a:r>
              <a:rPr b="0"/>
              <a:t> </a:t>
            </a:r>
            <a:br>
              <a:rPr b="0"/>
            </a:br>
            <a:r>
              <a:rPr b="0"/>
              <a:t> </a:t>
            </a:r>
            <a:r>
              <a:rPr sz="2040" b="0"/>
              <a:t>For over 120 years AMC members have been interested in the natural history of Three Mile Island and adjacent islands. During roughly half that time, campers have enjoyed the recreational opportunities offered on 'the dock‘.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71"/>
                                        </p:tgtEl>
                                        <p:attrNameLst>
                                          <p:attrName>style.visibility</p:attrName>
                                        </p:attrNameLst>
                                      </p:cBhvr>
                                      <p:to>
                                        <p:strVal val="visible"/>
                                      </p:to>
                                    </p:set>
                                    <p:animEffect transition="in" filter="fade">
                                      <p:cBhvr>
                                        <p:cTn id="7" dur="2000"/>
                                        <p:tgtEl>
                                          <p:spTgt spid="171"/>
                                        </p:tgtEl>
                                      </p:cBhvr>
                                    </p:animEffect>
                                  </p:childTnLst>
                                </p:cTn>
                              </p:par>
                            </p:childTnLst>
                          </p:cTn>
                        </p:par>
                        <p:par>
                          <p:cTn id="8" fill="hold">
                            <p:stCondLst>
                              <p:cond delay="2000"/>
                            </p:stCondLst>
                            <p:childTnLst>
                              <p:par>
                                <p:cTn id="9" presetID="10" presetClass="entr" fill="hold" grpId="0" nodeType="afterEffect">
                                  <p:stCondLst>
                                    <p:cond delay="0"/>
                                  </p:stCondLst>
                                  <p:iterate>
                                    <p:tmAbs val="0"/>
                                  </p:iterate>
                                  <p:childTnLst>
                                    <p:set>
                                      <p:cBhvr>
                                        <p:cTn id="10" fill="hold"/>
                                        <p:tgtEl>
                                          <p:spTgt spid="170"/>
                                        </p:tgtEl>
                                        <p:attrNameLst>
                                          <p:attrName>style.visibility</p:attrName>
                                        </p:attrNameLst>
                                      </p:cBhvr>
                                      <p:to>
                                        <p:strVal val="visible"/>
                                      </p:to>
                                    </p:set>
                                    <p:animEffect transition="in" filter="fade">
                                      <p:cBhvr>
                                        <p:cTn id="11" dur="2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advAuto="0"/>
      <p:bldP spid="171"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 Box 5"/>
          <p:cNvSpPr txBox="1"/>
          <p:nvPr/>
        </p:nvSpPr>
        <p:spPr>
          <a:xfrm>
            <a:off x="6141720" y="1295400"/>
            <a:ext cx="2575560" cy="4704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a:pPr>
            <a:r>
              <a:t>Dr. Diana Jolles, Assistant Professor of Plant Biology, </a:t>
            </a:r>
            <a:endParaRPr sz="3200"/>
          </a:p>
          <a:p>
            <a:pPr algn="ctr">
              <a:defRPr sz="2400"/>
            </a:pPr>
            <a:r>
              <a:t>and Director, Plymouth State University Herbarium, </a:t>
            </a:r>
            <a:endParaRPr sz="3200"/>
          </a:p>
          <a:p>
            <a:pPr algn="ctr">
              <a:defRPr sz="2400"/>
            </a:pPr>
            <a:r>
              <a:t>Plymouth State University, Plymouth, NH, </a:t>
            </a:r>
            <a:endParaRPr sz="3200"/>
          </a:p>
          <a:p>
            <a:pPr algn="ctr">
              <a:defRPr sz="2400"/>
            </a:pPr>
            <a:r>
              <a:t>will lead the Three Mile Island study.  </a:t>
            </a:r>
          </a:p>
        </p:txBody>
      </p:sp>
      <p:sp>
        <p:nvSpPr>
          <p:cNvPr id="174" name="Text Box 8"/>
          <p:cNvSpPr txBox="1"/>
          <p:nvPr/>
        </p:nvSpPr>
        <p:spPr>
          <a:xfrm>
            <a:off x="1150619" y="-31700"/>
            <a:ext cx="6918961" cy="646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400" b="1"/>
            </a:pPr>
            <a:r>
              <a:t>And Now</a:t>
            </a:r>
            <a:r>
              <a:rPr sz="4000"/>
              <a:t>, </a:t>
            </a:r>
            <a:r>
              <a:t>in</a:t>
            </a:r>
            <a:r>
              <a:rPr sz="4000"/>
              <a:t> </a:t>
            </a:r>
            <a:r>
              <a:t>summer</a:t>
            </a:r>
            <a:r>
              <a:rPr sz="4000"/>
              <a:t> </a:t>
            </a:r>
            <a:r>
              <a:t>2021</a:t>
            </a:r>
            <a:r>
              <a:rPr sz="4000"/>
              <a:t>,</a:t>
            </a:r>
          </a:p>
        </p:txBody>
      </p:sp>
      <p:sp>
        <p:nvSpPr>
          <p:cNvPr id="175" name="Content Placeholder 4"/>
          <p:cNvSpPr txBox="1">
            <a:spLocks noGrp="1"/>
          </p:cNvSpPr>
          <p:nvPr>
            <p:ph type="body" idx="1"/>
          </p:nvPr>
        </p:nvSpPr>
        <p:spPr>
          <a:xfrm>
            <a:off x="457200" y="914400"/>
            <a:ext cx="8229600" cy="5943600"/>
          </a:xfrm>
          <a:prstGeom prst="rect">
            <a:avLst/>
          </a:prstGeom>
        </p:spPr>
        <p:txBody>
          <a:bodyPr/>
          <a:lstStyle/>
          <a:p>
            <a:endParaRPr/>
          </a:p>
        </p:txBody>
      </p:sp>
      <p:pic>
        <p:nvPicPr>
          <p:cNvPr id="176" name="AD15114C-1CE6-47DC-8C18-6D7E6EEAB776" descr="AD15114C-1CE6-47DC-8C18-6D7E6EEAB776"/>
          <p:cNvPicPr>
            <a:picLocks noChangeAspect="1"/>
          </p:cNvPicPr>
          <p:nvPr/>
        </p:nvPicPr>
        <p:blipFill>
          <a:blip r:embed="rId2"/>
          <a:stretch>
            <a:fillRect/>
          </a:stretch>
        </p:blipFill>
        <p:spPr>
          <a:xfrm>
            <a:off x="457200" y="1066800"/>
            <a:ext cx="5638800" cy="4953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75"/>
                                        </p:tgtEl>
                                        <p:attrNameLst>
                                          <p:attrName>style.visibility</p:attrName>
                                        </p:attrNameLst>
                                      </p:cBhvr>
                                      <p:to>
                                        <p:strVal val="visible"/>
                                      </p:to>
                                    </p:set>
                                    <p:animEffect transition="in" filter="fade">
                                      <p:cBhvr>
                                        <p:cTn id="7" dur="2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73"/>
                                        </p:tgtEl>
                                        <p:attrNameLst>
                                          <p:attrName>style.visibility</p:attrName>
                                        </p:attrNameLst>
                                      </p:cBhvr>
                                      <p:to>
                                        <p:strVal val="visible"/>
                                      </p:to>
                                    </p:set>
                                    <p:animEffect transition="in" filter="fade">
                                      <p:cBhvr>
                                        <p:cTn id="12" dur="2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advAuto="0"/>
      <p:bldP spid="175"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p:cNvSpPr txBox="1">
            <a:spLocks noGrp="1"/>
          </p:cNvSpPr>
          <p:nvPr>
            <p:ph type="title"/>
          </p:nvPr>
        </p:nvSpPr>
        <p:spPr>
          <a:xfrm>
            <a:off x="228600" y="-152400"/>
            <a:ext cx="8686800" cy="1524000"/>
          </a:xfrm>
          <a:prstGeom prst="rect">
            <a:avLst/>
          </a:prstGeom>
        </p:spPr>
        <p:txBody>
          <a:bodyPr/>
          <a:lstStyle/>
          <a:p>
            <a:pPr>
              <a:defRPr sz="2800" b="1"/>
            </a:pPr>
            <a:r>
              <a:t>Lake Winnipesaukee</a:t>
            </a:r>
            <a:br/>
            <a:r>
              <a:t>located in central New Hampshire: TMI flora investigated by Boston-based botanists in 1901</a:t>
            </a:r>
          </a:p>
        </p:txBody>
      </p:sp>
      <p:pic>
        <p:nvPicPr>
          <p:cNvPr id="126" name="Picture 4" descr="Picture 4"/>
          <p:cNvPicPr>
            <a:picLocks noChangeAspect="1"/>
          </p:cNvPicPr>
          <p:nvPr/>
        </p:nvPicPr>
        <p:blipFill>
          <a:blip r:embed="rId2"/>
          <a:stretch>
            <a:fillRect/>
          </a:stretch>
        </p:blipFill>
        <p:spPr>
          <a:xfrm>
            <a:off x="2451893" y="1295400"/>
            <a:ext cx="4240214" cy="55626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25"/>
                                        </p:tgtEl>
                                        <p:attrNameLst>
                                          <p:attrName>style.visibility</p:attrName>
                                        </p:attrNameLst>
                                      </p:cBhvr>
                                      <p:to>
                                        <p:strVal val="visible"/>
                                      </p:to>
                                    </p:set>
                                    <p:animEffect transition="in" filter="fade">
                                      <p:cBhvr>
                                        <p:cTn id="7" dur="2000"/>
                                        <p:tgtEl>
                                          <p:spTgt spid="125"/>
                                        </p:tgtEl>
                                      </p:cBhvr>
                                    </p:animEffect>
                                  </p:childTnLst>
                                </p:cTn>
                              </p:par>
                            </p:childTnLst>
                          </p:cTn>
                        </p:par>
                        <p:par>
                          <p:cTn id="8" fill="hold">
                            <p:stCondLst>
                              <p:cond delay="2000"/>
                            </p:stCondLst>
                            <p:childTnLst>
                              <p:par>
                                <p:cTn id="9" presetID="10" presetClass="entr" fill="hold" grpId="0" nodeType="afterEffect">
                                  <p:stCondLst>
                                    <p:cond delay="0"/>
                                  </p:stCondLst>
                                  <p:iterate>
                                    <p:tmAbs val="0"/>
                                  </p:iterate>
                                  <p:childTnLst>
                                    <p:set>
                                      <p:cBhvr>
                                        <p:cTn id="10" fill="hold"/>
                                        <p:tgtEl>
                                          <p:spTgt spid="126"/>
                                        </p:tgtEl>
                                        <p:attrNameLst>
                                          <p:attrName>style.visibility</p:attrName>
                                        </p:attrNameLst>
                                      </p:cBhvr>
                                      <p:to>
                                        <p:strVal val="visible"/>
                                      </p:to>
                                    </p:set>
                                    <p:animEffect transition="in" filter="fade">
                                      <p:cBhvr>
                                        <p:cTn id="11" dur="2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advAuto="0"/>
      <p:bldP spid="126"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2"/>
          <p:cNvSpPr txBox="1">
            <a:spLocks noGrp="1"/>
          </p:cNvSpPr>
          <p:nvPr>
            <p:ph type="title"/>
          </p:nvPr>
        </p:nvSpPr>
        <p:spPr>
          <a:xfrm>
            <a:off x="609600" y="76200"/>
            <a:ext cx="2743200" cy="3886200"/>
          </a:xfrm>
          <a:prstGeom prst="rect">
            <a:avLst/>
          </a:prstGeom>
        </p:spPr>
        <p:txBody>
          <a:bodyPr>
            <a:normAutofit fontScale="90000"/>
          </a:bodyPr>
          <a:lstStyle/>
          <a:p>
            <a:pPr>
              <a:defRPr b="1"/>
            </a:pPr>
            <a:r>
              <a:t>Three Mile Island Zoning Map</a:t>
            </a:r>
            <a:br/>
            <a:endParaRPr/>
          </a:p>
        </p:txBody>
      </p:sp>
      <p:pic>
        <p:nvPicPr>
          <p:cNvPr id="129" name="Picture 15" descr="Picture 15"/>
          <p:cNvPicPr>
            <a:picLocks noChangeAspect="1"/>
          </p:cNvPicPr>
          <p:nvPr/>
        </p:nvPicPr>
        <p:blipFill>
          <a:blip r:embed="rId2"/>
          <a:stretch>
            <a:fillRect/>
          </a:stretch>
        </p:blipFill>
        <p:spPr>
          <a:xfrm>
            <a:off x="4038600" y="304800"/>
            <a:ext cx="4870450" cy="6324600"/>
          </a:xfrm>
          <a:prstGeom prst="rect">
            <a:avLst/>
          </a:prstGeom>
          <a:ln w="12700">
            <a:miter lim="400000"/>
          </a:ln>
        </p:spPr>
      </p:pic>
      <p:sp>
        <p:nvSpPr>
          <p:cNvPr id="130" name="Rectangle 16"/>
          <p:cNvSpPr txBox="1"/>
          <p:nvPr/>
        </p:nvSpPr>
        <p:spPr>
          <a:xfrm>
            <a:off x="274320" y="4001189"/>
            <a:ext cx="3489960" cy="2360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4000"/>
            </a:lvl1pPr>
          </a:lstStyle>
          <a:p>
            <a:r>
              <a:t>Adopted by TMI Camp Committee in mid-1970’s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28"/>
                                        </p:tgtEl>
                                        <p:attrNameLst>
                                          <p:attrName>style.visibility</p:attrName>
                                        </p:attrNameLst>
                                      </p:cBhvr>
                                      <p:to>
                                        <p:strVal val="visible"/>
                                      </p:to>
                                    </p:set>
                                    <p:animEffect transition="in" filter="fade">
                                      <p:cBhvr>
                                        <p:cTn id="7" dur="2000"/>
                                        <p:tgtEl>
                                          <p:spTgt spid="128"/>
                                        </p:tgtEl>
                                      </p:cBhvr>
                                    </p:animEffect>
                                  </p:childTnLst>
                                </p:cTn>
                              </p:par>
                            </p:childTnLst>
                          </p:cTn>
                        </p:par>
                        <p:par>
                          <p:cTn id="8" fill="hold">
                            <p:stCondLst>
                              <p:cond delay="2000"/>
                            </p:stCondLst>
                            <p:childTnLst>
                              <p:par>
                                <p:cTn id="9" presetID="10" presetClass="entr" fill="hold" grpId="0" nodeType="afterEffect">
                                  <p:stCondLst>
                                    <p:cond delay="0"/>
                                  </p:stCondLst>
                                  <p:iterate>
                                    <p:tmAbs val="0"/>
                                  </p:iterate>
                                  <p:childTnLst>
                                    <p:set>
                                      <p:cBhvr>
                                        <p:cTn id="10" fill="hold"/>
                                        <p:tgtEl>
                                          <p:spTgt spid="129"/>
                                        </p:tgtEl>
                                        <p:attrNameLst>
                                          <p:attrName>style.visibility</p:attrName>
                                        </p:attrNameLst>
                                      </p:cBhvr>
                                      <p:to>
                                        <p:strVal val="visible"/>
                                      </p:to>
                                    </p:set>
                                    <p:animEffect transition="in" filter="fade">
                                      <p:cBhvr>
                                        <p:cTn id="11" dur="2000"/>
                                        <p:tgtEl>
                                          <p:spTgt spid="129"/>
                                        </p:tgtEl>
                                      </p:cBhvr>
                                    </p:animEffect>
                                  </p:childTnLst>
                                </p:cTn>
                              </p:par>
                            </p:childTnLst>
                          </p:cTn>
                        </p:par>
                        <p:par>
                          <p:cTn id="12" fill="hold">
                            <p:stCondLst>
                              <p:cond delay="4000"/>
                            </p:stCondLst>
                            <p:childTnLst>
                              <p:par>
                                <p:cTn id="13" presetID="10" presetClass="entr" fill="hold" grpId="0" nodeType="afterEffect">
                                  <p:stCondLst>
                                    <p:cond delay="0"/>
                                  </p:stCondLst>
                                  <p:iterate>
                                    <p:tmAbs val="0"/>
                                  </p:iterate>
                                  <p:childTnLst>
                                    <p:set>
                                      <p:cBhvr>
                                        <p:cTn id="14" fill="hold"/>
                                        <p:tgtEl>
                                          <p:spTgt spid="130"/>
                                        </p:tgtEl>
                                        <p:attrNameLst>
                                          <p:attrName>style.visibility</p:attrName>
                                        </p:attrNameLst>
                                      </p:cBhvr>
                                      <p:to>
                                        <p:strVal val="visible"/>
                                      </p:to>
                                    </p:set>
                                    <p:animEffect transition="in" filter="fade">
                                      <p:cBhvr>
                                        <p:cTn id="15" dur="2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advAuto="0"/>
      <p:bldP spid="129" grpId="0" animBg="1" advAuto="0"/>
      <p:bldP spid="13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2"/>
          <p:cNvSpPr txBox="1">
            <a:spLocks noGrp="1"/>
          </p:cNvSpPr>
          <p:nvPr>
            <p:ph type="title"/>
          </p:nvPr>
        </p:nvSpPr>
        <p:spPr>
          <a:xfrm>
            <a:off x="533400" y="304800"/>
            <a:ext cx="8229600" cy="914400"/>
          </a:xfrm>
          <a:prstGeom prst="rect">
            <a:avLst/>
          </a:prstGeom>
        </p:spPr>
        <p:txBody>
          <a:bodyPr/>
          <a:lstStyle>
            <a:lvl1pPr>
              <a:defRPr sz="2800" b="1"/>
            </a:lvl1pPr>
          </a:lstStyle>
          <a:p>
            <a:r>
              <a:t>TMI Zoning Classes and Acceptable Uses</a:t>
            </a:r>
          </a:p>
        </p:txBody>
      </p:sp>
      <p:sp>
        <p:nvSpPr>
          <p:cNvPr id="133" name="Rectangle 6"/>
          <p:cNvSpPr txBox="1">
            <a:spLocks noGrp="1"/>
          </p:cNvSpPr>
          <p:nvPr>
            <p:ph type="body" idx="1"/>
          </p:nvPr>
        </p:nvSpPr>
        <p:spPr>
          <a:xfrm>
            <a:off x="0" y="1219200"/>
            <a:ext cx="9144000" cy="5638800"/>
          </a:xfrm>
          <a:prstGeom prst="rect">
            <a:avLst/>
          </a:prstGeom>
        </p:spPr>
        <p:txBody>
          <a:bodyPr/>
          <a:lstStyle/>
          <a:p>
            <a:pPr algn="ctr">
              <a:spcBef>
                <a:spcPts val="200"/>
              </a:spcBef>
              <a:buSzTx/>
              <a:buNone/>
              <a:defRPr sz="1200"/>
            </a:pPr>
            <a:r>
              <a:t>	LAND USE ZONING PLAN</a:t>
            </a:r>
          </a:p>
          <a:p>
            <a:pPr algn="ctr">
              <a:spcBef>
                <a:spcPts val="200"/>
              </a:spcBef>
              <a:buSzTx/>
              <a:buNone/>
              <a:defRPr sz="1200"/>
            </a:pPr>
            <a:r>
              <a:t>	(Adapted by Jay, Marge, and Paul Ritch from E.P. Odum (1969), and Adopted by Three Mile Island Camp Committee)</a:t>
            </a:r>
          </a:p>
          <a:p>
            <a:pPr algn="ctr">
              <a:buSzTx/>
              <a:buNone/>
              <a:defRPr sz="1200" u="sng"/>
            </a:pPr>
            <a:endParaRPr/>
          </a:p>
          <a:p>
            <a:pPr>
              <a:spcBef>
                <a:spcPts val="200"/>
              </a:spcBef>
              <a:buSzTx/>
              <a:buNone/>
              <a:defRPr sz="1200"/>
            </a:pPr>
            <a:r>
              <a:t>	</a:t>
            </a:r>
            <a:r>
              <a:rPr u="sng"/>
              <a:t>ZONE</a:t>
            </a:r>
            <a:r>
              <a:t>			</a:t>
            </a:r>
            <a:r>
              <a:rPr u="sng"/>
              <a:t>PRESENT USE</a:t>
            </a:r>
            <a:r>
              <a:t>		</a:t>
            </a:r>
            <a:r>
              <a:rPr u="sng"/>
              <a:t>ALLOWED FUTURE USE</a:t>
            </a:r>
          </a:p>
          <a:p>
            <a:pPr>
              <a:spcBef>
                <a:spcPts val="200"/>
              </a:spcBef>
              <a:buSzTx/>
              <a:buNone/>
              <a:defRPr sz="1200"/>
            </a:pPr>
            <a:r>
              <a:t>	Protective		areas which contain unusual	most restricted from future</a:t>
            </a:r>
          </a:p>
          <a:p>
            <a:pPr>
              <a:spcBef>
                <a:spcPts val="200"/>
              </a:spcBef>
              <a:buSzTx/>
              <a:buNone/>
              <a:defRPr sz="1200"/>
            </a:pPr>
            <a:r>
              <a:t>				vegetation or natural		development and will</a:t>
            </a:r>
          </a:p>
          <a:p>
            <a:pPr>
              <a:spcBef>
                <a:spcPts val="200"/>
              </a:spcBef>
              <a:buSzTx/>
              <a:buNone/>
              <a:defRPr sz="1200"/>
            </a:pPr>
            <a:r>
              <a:t>				formations and are generally	remain in a natural state</a:t>
            </a:r>
          </a:p>
          <a:p>
            <a:pPr>
              <a:spcBef>
                <a:spcPts val="200"/>
              </a:spcBef>
              <a:buSzTx/>
              <a:buNone/>
              <a:defRPr sz="1200"/>
            </a:pPr>
            <a:r>
              <a:t>				undeveloped	</a:t>
            </a:r>
          </a:p>
          <a:p>
            <a:pPr>
              <a:spcBef>
                <a:spcPts val="200"/>
              </a:spcBef>
              <a:buSzTx/>
              <a:buNone/>
              <a:defRPr sz="1200"/>
            </a:pPr>
            <a:r>
              <a:t>			</a:t>
            </a:r>
          </a:p>
          <a:p>
            <a:pPr>
              <a:spcBef>
                <a:spcPts val="200"/>
              </a:spcBef>
              <a:buSzTx/>
              <a:buNone/>
              <a:defRPr sz="1200"/>
            </a:pPr>
            <a:r>
              <a:t>	Compromise		land areas containing a small	no new buildings is</a:t>
            </a:r>
          </a:p>
          <a:p>
            <a:pPr>
              <a:spcBef>
                <a:spcPts val="200"/>
              </a:spcBef>
              <a:buSzTx/>
              <a:buNone/>
              <a:defRPr sz="1200"/>
            </a:pPr>
            <a:r>
              <a:t>				density of buildings and 		encouraged; replacement</a:t>
            </a:r>
          </a:p>
          <a:p>
            <a:pPr>
              <a:spcBef>
                <a:spcPts val="200"/>
              </a:spcBef>
              <a:buSzTx/>
              <a:buNone/>
              <a:defRPr sz="1200"/>
            </a:pPr>
            <a:r>
              <a:t>				located along areas of 		building, trail maintenance,</a:t>
            </a:r>
          </a:p>
          <a:p>
            <a:pPr>
              <a:spcBef>
                <a:spcPts val="200"/>
              </a:spcBef>
              <a:buSzTx/>
              <a:buNone/>
              <a:defRPr sz="1200"/>
            </a:pPr>
            <a:r>
              <a:t>				shoreline sensitive from an 	and cutting of vegetation</a:t>
            </a:r>
          </a:p>
          <a:p>
            <a:pPr>
              <a:spcBef>
                <a:spcPts val="200"/>
              </a:spcBef>
              <a:buSzTx/>
              <a:buNone/>
              <a:defRPr sz="1200"/>
            </a:pPr>
            <a:r>
              <a:t>				aesthetic point of view		to maintain vistas and</a:t>
            </a:r>
          </a:p>
          <a:p>
            <a:pPr>
              <a:spcBef>
                <a:spcPts val="200"/>
              </a:spcBef>
              <a:buSzTx/>
              <a:buNone/>
              <a:defRPr sz="1200"/>
            </a:pPr>
            <a:r>
              <a:t>							protect buildings is allowed</a:t>
            </a:r>
          </a:p>
          <a:p>
            <a:pPr>
              <a:buSzTx/>
              <a:buNone/>
              <a:defRPr sz="1200"/>
            </a:pPr>
            <a:endParaRPr/>
          </a:p>
          <a:p>
            <a:pPr>
              <a:spcBef>
                <a:spcPts val="200"/>
              </a:spcBef>
              <a:buSzTx/>
              <a:buNone/>
              <a:defRPr sz="1200"/>
            </a:pPr>
            <a:r>
              <a:t>	Productive		areas designated for forestry	manage area for harvest</a:t>
            </a:r>
          </a:p>
          <a:p>
            <a:pPr>
              <a:spcBef>
                <a:spcPts val="200"/>
              </a:spcBef>
              <a:buSzTx/>
              <a:buNone/>
              <a:defRPr sz="1200"/>
            </a:pPr>
            <a:r>
              <a:t>				and wildlife habitat		of firewood</a:t>
            </a:r>
          </a:p>
          <a:p>
            <a:pPr>
              <a:spcBef>
                <a:spcPts val="200"/>
              </a:spcBef>
              <a:buSzTx/>
              <a:buNone/>
              <a:defRPr sz="1200"/>
            </a:pPr>
            <a:r>
              <a:t>				improvement cuttings	</a:t>
            </a:r>
          </a:p>
          <a:p>
            <a:pPr>
              <a:spcBef>
                <a:spcPts val="200"/>
              </a:spcBef>
              <a:buSzTx/>
              <a:buNone/>
              <a:defRPr sz="1200"/>
            </a:pPr>
            <a:r>
              <a:t>	</a:t>
            </a:r>
          </a:p>
          <a:p>
            <a:pPr>
              <a:spcBef>
                <a:spcPts val="200"/>
              </a:spcBef>
              <a:buSzTx/>
              <a:buNone/>
              <a:defRPr sz="1200"/>
            </a:pPr>
            <a:r>
              <a:t>	Urban			existing built-up areas and		construction is allowed,</a:t>
            </a:r>
          </a:p>
          <a:p>
            <a:pPr>
              <a:spcBef>
                <a:spcPts val="200"/>
              </a:spcBef>
              <a:buSzTx/>
              <a:buNone/>
              <a:defRPr sz="1200"/>
            </a:pPr>
            <a:r>
              <a:t>				areas of heavy use		but plans for building are</a:t>
            </a:r>
          </a:p>
          <a:p>
            <a:pPr>
              <a:spcBef>
                <a:spcPts val="200"/>
              </a:spcBef>
              <a:buSzTx/>
              <a:buNone/>
              <a:defRPr sz="1200"/>
            </a:pPr>
            <a:r>
              <a:t>							submitted to Natural Resources 							                     Advisory Committee for approval</a:t>
            </a:r>
          </a:p>
        </p:txBody>
      </p:sp>
      <p:pic>
        <p:nvPicPr>
          <p:cNvPr id="134" name="Revised Land Use Classifications 3 (003).pdf" descr="Revised Land Use Classifications 3 (003).pdf"/>
          <p:cNvPicPr>
            <a:picLocks noChangeAspect="1"/>
          </p:cNvPicPr>
          <p:nvPr/>
        </p:nvPicPr>
        <p:blipFill>
          <a:blip r:embed="rId2"/>
          <a:stretch>
            <a:fillRect/>
          </a:stretch>
        </p:blipFill>
        <p:spPr>
          <a:xfrm>
            <a:off x="10790589" y="99566"/>
            <a:ext cx="5299365"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32"/>
                                        </p:tgtEl>
                                        <p:attrNameLst>
                                          <p:attrName>style.visibility</p:attrName>
                                        </p:attrNameLst>
                                      </p:cBhvr>
                                      <p:to>
                                        <p:strVal val="visible"/>
                                      </p:to>
                                    </p:set>
                                    <p:animEffect transition="in" filter="fade">
                                      <p:cBhvr>
                                        <p:cTn id="7" dur="2000"/>
                                        <p:tgtEl>
                                          <p:spTgt spid="132"/>
                                        </p:tgtEl>
                                      </p:cBhvr>
                                    </p:animEffect>
                                  </p:childTnLst>
                                </p:cTn>
                              </p:par>
                            </p:childTnLst>
                          </p:cTn>
                        </p:par>
                        <p:par>
                          <p:cTn id="8" fill="hold">
                            <p:stCondLst>
                              <p:cond delay="2000"/>
                            </p:stCondLst>
                            <p:childTnLst>
                              <p:par>
                                <p:cTn id="9" presetID="10" presetClass="entr" fill="hold" grpId="0" nodeType="afterEffect">
                                  <p:stCondLst>
                                    <p:cond delay="0"/>
                                  </p:stCondLst>
                                  <p:iterate>
                                    <p:tmAbs val="0"/>
                                  </p:iterate>
                                  <p:childTnLst>
                                    <p:set>
                                      <p:cBhvr>
                                        <p:cTn id="10" fill="hold"/>
                                        <p:tgtEl>
                                          <p:spTgt spid="133"/>
                                        </p:tgtEl>
                                        <p:attrNameLst>
                                          <p:attrName>style.visibility</p:attrName>
                                        </p:attrNameLst>
                                      </p:cBhvr>
                                      <p:to>
                                        <p:strVal val="visible"/>
                                      </p:to>
                                    </p:set>
                                    <p:animEffect transition="in" filter="fade">
                                      <p:cBhvr>
                                        <p:cTn id="11" dur="2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advAuto="0"/>
      <p:bldP spid="133"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2"/>
          <p:cNvSpPr txBox="1">
            <a:spLocks noGrp="1"/>
          </p:cNvSpPr>
          <p:nvPr>
            <p:ph type="title"/>
          </p:nvPr>
        </p:nvSpPr>
        <p:spPr>
          <a:xfrm>
            <a:off x="228600" y="274638"/>
            <a:ext cx="8686800" cy="1477963"/>
          </a:xfrm>
          <a:prstGeom prst="rect">
            <a:avLst/>
          </a:prstGeom>
        </p:spPr>
        <p:txBody>
          <a:bodyPr/>
          <a:lstStyle/>
          <a:p>
            <a:pPr>
              <a:defRPr sz="2400" b="1"/>
            </a:pPr>
            <a:r>
              <a:t>Example from Urban Zone:</a:t>
            </a:r>
            <a:r>
              <a:rPr b="0"/>
              <a:t>  the TMI dock is a good example of an area designated as part of the “Urban zone.”  Urban areas are those that receive heavy use by campers and staff</a:t>
            </a:r>
          </a:p>
        </p:txBody>
      </p:sp>
      <p:pic>
        <p:nvPicPr>
          <p:cNvPr id="137" name="Picture 4" descr="Picture 4"/>
          <p:cNvPicPr>
            <a:picLocks noChangeAspect="1"/>
          </p:cNvPicPr>
          <p:nvPr/>
        </p:nvPicPr>
        <p:blipFill>
          <a:blip r:embed="rId2"/>
          <a:stretch>
            <a:fillRect/>
          </a:stretch>
        </p:blipFill>
        <p:spPr>
          <a:xfrm>
            <a:off x="990600" y="1828800"/>
            <a:ext cx="7315200" cy="484028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36"/>
                                        </p:tgtEl>
                                        <p:attrNameLst>
                                          <p:attrName>style.visibility</p:attrName>
                                        </p:attrNameLst>
                                      </p:cBhvr>
                                      <p:to>
                                        <p:strVal val="visible"/>
                                      </p:to>
                                    </p:set>
                                    <p:animEffect transition="in" filter="fade">
                                      <p:cBhvr>
                                        <p:cTn id="7" dur="2000"/>
                                        <p:tgtEl>
                                          <p:spTgt spid="136"/>
                                        </p:tgtEl>
                                      </p:cBhvr>
                                    </p:animEffect>
                                  </p:childTnLst>
                                </p:cTn>
                              </p:par>
                            </p:childTnLst>
                          </p:cTn>
                        </p:par>
                        <p:par>
                          <p:cTn id="8" fill="hold">
                            <p:stCondLst>
                              <p:cond delay="2000"/>
                            </p:stCondLst>
                            <p:childTnLst>
                              <p:par>
                                <p:cTn id="9" presetID="10" presetClass="entr" fill="hold" grpId="0" nodeType="afterEffect">
                                  <p:stCondLst>
                                    <p:cond delay="0"/>
                                  </p:stCondLst>
                                  <p:iterate>
                                    <p:tmAbs val="0"/>
                                  </p:iterate>
                                  <p:childTnLst>
                                    <p:set>
                                      <p:cBhvr>
                                        <p:cTn id="10" fill="hold"/>
                                        <p:tgtEl>
                                          <p:spTgt spid="137"/>
                                        </p:tgtEl>
                                        <p:attrNameLst>
                                          <p:attrName>style.visibility</p:attrName>
                                        </p:attrNameLst>
                                      </p:cBhvr>
                                      <p:to>
                                        <p:strVal val="visible"/>
                                      </p:to>
                                    </p:set>
                                    <p:animEffect transition="in" filter="fade">
                                      <p:cBhvr>
                                        <p:cTn id="11" dur="2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advAuto="0"/>
      <p:bldP spid="137"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2"/>
          <p:cNvSpPr txBox="1">
            <a:spLocks noGrp="1"/>
          </p:cNvSpPr>
          <p:nvPr>
            <p:ph type="title"/>
          </p:nvPr>
        </p:nvSpPr>
        <p:spPr>
          <a:xfrm>
            <a:off x="419100" y="228600"/>
            <a:ext cx="8229600" cy="1143000"/>
          </a:xfrm>
          <a:prstGeom prst="rect">
            <a:avLst/>
          </a:prstGeom>
        </p:spPr>
        <p:txBody>
          <a:bodyPr>
            <a:normAutofit fontScale="90000"/>
          </a:bodyPr>
          <a:lstStyle>
            <a:lvl1pPr defTabSz="841247">
              <a:defRPr sz="3680"/>
            </a:lvl1pPr>
          </a:lstStyle>
          <a:p>
            <a:r>
              <a:t>Sheep Laurel: blooming at Noraway Point in Protective Zone</a:t>
            </a:r>
          </a:p>
        </p:txBody>
      </p:sp>
      <p:pic>
        <p:nvPicPr>
          <p:cNvPr id="140" name="Picture 4" descr="Picture 4"/>
          <p:cNvPicPr>
            <a:picLocks noChangeAspect="1"/>
          </p:cNvPicPr>
          <p:nvPr/>
        </p:nvPicPr>
        <p:blipFill>
          <a:blip r:embed="rId2"/>
          <a:stretch>
            <a:fillRect/>
          </a:stretch>
        </p:blipFill>
        <p:spPr>
          <a:xfrm>
            <a:off x="914400" y="1489075"/>
            <a:ext cx="7239000" cy="512445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39"/>
                                        </p:tgtEl>
                                        <p:attrNameLst>
                                          <p:attrName>style.visibility</p:attrName>
                                        </p:attrNameLst>
                                      </p:cBhvr>
                                      <p:to>
                                        <p:strVal val="visible"/>
                                      </p:to>
                                    </p:set>
                                    <p:animEffect transition="in" filter="fade">
                                      <p:cBhvr>
                                        <p:cTn id="7" dur="2000"/>
                                        <p:tgtEl>
                                          <p:spTgt spid="139"/>
                                        </p:tgtEl>
                                      </p:cBhvr>
                                    </p:animEffect>
                                  </p:childTnLst>
                                </p:cTn>
                              </p:par>
                            </p:childTnLst>
                          </p:cTn>
                        </p:par>
                        <p:par>
                          <p:cTn id="8" fill="hold">
                            <p:stCondLst>
                              <p:cond delay="2000"/>
                            </p:stCondLst>
                            <p:childTnLst>
                              <p:par>
                                <p:cTn id="9" presetID="10" presetClass="entr" fill="hold" grpId="0" nodeType="afterEffect">
                                  <p:stCondLst>
                                    <p:cond delay="0"/>
                                  </p:stCondLst>
                                  <p:iterate>
                                    <p:tmAbs val="0"/>
                                  </p:iterate>
                                  <p:childTnLst>
                                    <p:set>
                                      <p:cBhvr>
                                        <p:cTn id="10" fill="hold"/>
                                        <p:tgtEl>
                                          <p:spTgt spid="140"/>
                                        </p:tgtEl>
                                        <p:attrNameLst>
                                          <p:attrName>style.visibility</p:attrName>
                                        </p:attrNameLst>
                                      </p:cBhvr>
                                      <p:to>
                                        <p:strVal val="visible"/>
                                      </p:to>
                                    </p:set>
                                    <p:animEffect transition="in" filter="fade">
                                      <p:cBhvr>
                                        <p:cTn id="11" dur="2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advAuto="0"/>
      <p:bldP spid="140"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2"/>
          <p:cNvSpPr txBox="1">
            <a:spLocks noGrp="1"/>
          </p:cNvSpPr>
          <p:nvPr>
            <p:ph type="title"/>
          </p:nvPr>
        </p:nvSpPr>
        <p:spPr>
          <a:xfrm>
            <a:off x="457200" y="274638"/>
            <a:ext cx="8229600" cy="715963"/>
          </a:xfrm>
          <a:prstGeom prst="rect">
            <a:avLst/>
          </a:prstGeom>
        </p:spPr>
        <p:txBody>
          <a:bodyPr/>
          <a:lstStyle>
            <a:lvl1pPr defTabSz="704087">
              <a:defRPr sz="2772"/>
            </a:lvl1pPr>
          </a:lstStyle>
          <a:p>
            <a:r>
              <a:t>Example from Productive Zone near the Ridge Path</a:t>
            </a:r>
          </a:p>
        </p:txBody>
      </p:sp>
      <p:pic>
        <p:nvPicPr>
          <p:cNvPr id="143" name="Picture 7" descr="Picture 7"/>
          <p:cNvPicPr>
            <a:picLocks noChangeAspect="1"/>
          </p:cNvPicPr>
          <p:nvPr/>
        </p:nvPicPr>
        <p:blipFill>
          <a:blip r:embed="rId2"/>
          <a:stretch>
            <a:fillRect/>
          </a:stretch>
        </p:blipFill>
        <p:spPr>
          <a:xfrm>
            <a:off x="381000" y="1282700"/>
            <a:ext cx="8382000" cy="541813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42"/>
                                        </p:tgtEl>
                                        <p:attrNameLst>
                                          <p:attrName>style.visibility</p:attrName>
                                        </p:attrNameLst>
                                      </p:cBhvr>
                                      <p:to>
                                        <p:strVal val="visible"/>
                                      </p:to>
                                    </p:set>
                                    <p:animEffect transition="in" filter="fade">
                                      <p:cBhvr>
                                        <p:cTn id="7" dur="2000"/>
                                        <p:tgtEl>
                                          <p:spTgt spid="142"/>
                                        </p:tgtEl>
                                      </p:cBhvr>
                                    </p:animEffect>
                                  </p:childTnLst>
                                </p:cTn>
                              </p:par>
                            </p:childTnLst>
                          </p:cTn>
                        </p:par>
                        <p:par>
                          <p:cTn id="8" fill="hold">
                            <p:stCondLst>
                              <p:cond delay="2000"/>
                            </p:stCondLst>
                            <p:childTnLst>
                              <p:par>
                                <p:cTn id="9" presetID="10" presetClass="entr" fill="hold" grpId="0" nodeType="afterEffect">
                                  <p:stCondLst>
                                    <p:cond delay="0"/>
                                  </p:stCondLst>
                                  <p:iterate>
                                    <p:tmAbs val="0"/>
                                  </p:iterate>
                                  <p:childTnLst>
                                    <p:set>
                                      <p:cBhvr>
                                        <p:cTn id="10" fill="hold"/>
                                        <p:tgtEl>
                                          <p:spTgt spid="143"/>
                                        </p:tgtEl>
                                        <p:attrNameLst>
                                          <p:attrName>style.visibility</p:attrName>
                                        </p:attrNameLst>
                                      </p:cBhvr>
                                      <p:to>
                                        <p:strVal val="visible"/>
                                      </p:to>
                                    </p:set>
                                    <p:animEffect transition="in" filter="fade">
                                      <p:cBhvr>
                                        <p:cTn id="11" dur="2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advAuto="0"/>
      <p:bldP spid="143"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2"/>
          <p:cNvSpPr txBox="1">
            <a:spLocks noGrp="1"/>
          </p:cNvSpPr>
          <p:nvPr>
            <p:ph type="title"/>
          </p:nvPr>
        </p:nvSpPr>
        <p:spPr>
          <a:xfrm>
            <a:off x="457200" y="274638"/>
            <a:ext cx="8229600" cy="792163"/>
          </a:xfrm>
          <a:prstGeom prst="rect">
            <a:avLst/>
          </a:prstGeom>
        </p:spPr>
        <p:txBody>
          <a:bodyPr>
            <a:normAutofit fontScale="90000"/>
          </a:bodyPr>
          <a:lstStyle/>
          <a:p>
            <a:pPr defTabSz="566927">
              <a:defRPr sz="2480" b="1"/>
            </a:pPr>
            <a:r>
              <a:t>The Compromise Zone</a:t>
            </a:r>
            <a:br/>
            <a:r>
              <a:rPr b="0"/>
              <a:t>includes areas around cabins</a:t>
            </a:r>
          </a:p>
        </p:txBody>
      </p:sp>
      <p:pic>
        <p:nvPicPr>
          <p:cNvPr id="146" name="Picture 7" descr="Picture 7"/>
          <p:cNvPicPr>
            <a:picLocks noChangeAspect="1"/>
          </p:cNvPicPr>
          <p:nvPr/>
        </p:nvPicPr>
        <p:blipFill>
          <a:blip r:embed="rId2"/>
          <a:stretch>
            <a:fillRect/>
          </a:stretch>
        </p:blipFill>
        <p:spPr>
          <a:xfrm>
            <a:off x="838200" y="1319212"/>
            <a:ext cx="7543800" cy="52451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45"/>
                                        </p:tgtEl>
                                        <p:attrNameLst>
                                          <p:attrName>style.visibility</p:attrName>
                                        </p:attrNameLst>
                                      </p:cBhvr>
                                      <p:to>
                                        <p:strVal val="visible"/>
                                      </p:to>
                                    </p:set>
                                    <p:animEffect transition="in" filter="fade">
                                      <p:cBhvr>
                                        <p:cTn id="7" dur="2000"/>
                                        <p:tgtEl>
                                          <p:spTgt spid="145"/>
                                        </p:tgtEl>
                                      </p:cBhvr>
                                    </p:animEffect>
                                  </p:childTnLst>
                                </p:cTn>
                              </p:par>
                            </p:childTnLst>
                          </p:cTn>
                        </p:par>
                        <p:par>
                          <p:cTn id="8" fill="hold">
                            <p:stCondLst>
                              <p:cond delay="2000"/>
                            </p:stCondLst>
                            <p:childTnLst>
                              <p:par>
                                <p:cTn id="9" presetID="10" presetClass="entr" fill="hold" grpId="0" nodeType="afterEffect">
                                  <p:stCondLst>
                                    <p:cond delay="0"/>
                                  </p:stCondLst>
                                  <p:iterate>
                                    <p:tmAbs val="0"/>
                                  </p:iterate>
                                  <p:childTnLst>
                                    <p:set>
                                      <p:cBhvr>
                                        <p:cTn id="10" fill="hold"/>
                                        <p:tgtEl>
                                          <p:spTgt spid="146"/>
                                        </p:tgtEl>
                                        <p:attrNameLst>
                                          <p:attrName>style.visibility</p:attrName>
                                        </p:attrNameLst>
                                      </p:cBhvr>
                                      <p:to>
                                        <p:strVal val="visible"/>
                                      </p:to>
                                    </p:set>
                                    <p:animEffect transition="in" filter="fade">
                                      <p:cBhvr>
                                        <p:cTn id="11" dur="2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advAuto="0"/>
      <p:bldP spid="146"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4" descr="Picture 4"/>
          <p:cNvPicPr>
            <a:picLocks noChangeAspect="1"/>
          </p:cNvPicPr>
          <p:nvPr/>
        </p:nvPicPr>
        <p:blipFill>
          <a:blip r:embed="rId2"/>
          <a:stretch>
            <a:fillRect/>
          </a:stretch>
        </p:blipFill>
        <p:spPr>
          <a:xfrm>
            <a:off x="3352800" y="228600"/>
            <a:ext cx="5553075" cy="6400800"/>
          </a:xfrm>
          <a:prstGeom prst="rect">
            <a:avLst/>
          </a:prstGeom>
          <a:ln w="12700">
            <a:miter lim="400000"/>
          </a:ln>
        </p:spPr>
      </p:pic>
      <p:sp>
        <p:nvSpPr>
          <p:cNvPr id="149" name="Rectangle 2"/>
          <p:cNvSpPr txBox="1">
            <a:spLocks noGrp="1"/>
          </p:cNvSpPr>
          <p:nvPr>
            <p:ph type="title"/>
          </p:nvPr>
        </p:nvSpPr>
        <p:spPr>
          <a:xfrm>
            <a:off x="228600" y="274637"/>
            <a:ext cx="3200400" cy="6354764"/>
          </a:xfrm>
          <a:prstGeom prst="rect">
            <a:avLst/>
          </a:prstGeom>
        </p:spPr>
        <p:txBody>
          <a:bodyPr>
            <a:normAutofit fontScale="90000"/>
          </a:bodyPr>
          <a:lstStyle/>
          <a:p>
            <a:pPr defTabSz="905255">
              <a:defRPr sz="2376" b="1"/>
            </a:pPr>
            <a:r>
              <a:t>AMC headquarters staff asked how TMI folks would know the zoning was working?: </a:t>
            </a:r>
            <a:br/>
            <a:br/>
            <a:r>
              <a:rPr sz="2574" b="0"/>
              <a:t>In 1978, Bat, Jay and Marge randomly chose 25 plots distributed across Three Mile, Hawk’s Nest, and Blueberry Islands.  Circled numbers represent the chosen plots on TMI and Hawk’s Nest.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49"/>
                                        </p:tgtEl>
                                        <p:attrNameLst>
                                          <p:attrName>style.visibility</p:attrName>
                                        </p:attrNameLst>
                                      </p:cBhvr>
                                      <p:to>
                                        <p:strVal val="visible"/>
                                      </p:to>
                                    </p:set>
                                    <p:animEffect transition="in" filter="fade">
                                      <p:cBhvr>
                                        <p:cTn id="7" dur="2000"/>
                                        <p:tgtEl>
                                          <p:spTgt spid="149"/>
                                        </p:tgtEl>
                                      </p:cBhvr>
                                    </p:animEffect>
                                  </p:childTnLst>
                                </p:cTn>
                              </p:par>
                            </p:childTnLst>
                          </p:cTn>
                        </p:par>
                        <p:par>
                          <p:cTn id="8" fill="hold">
                            <p:stCondLst>
                              <p:cond delay="2000"/>
                            </p:stCondLst>
                            <p:childTnLst>
                              <p:par>
                                <p:cTn id="9" presetID="10" presetClass="entr" fill="hold" grpId="0" nodeType="afterEffect">
                                  <p:stCondLst>
                                    <p:cond delay="0"/>
                                  </p:stCondLst>
                                  <p:iterate>
                                    <p:tmAbs val="0"/>
                                  </p:iterate>
                                  <p:childTnLst>
                                    <p:set>
                                      <p:cBhvr>
                                        <p:cTn id="10" fill="hold"/>
                                        <p:tgtEl>
                                          <p:spTgt spid="148"/>
                                        </p:tgtEl>
                                        <p:attrNameLst>
                                          <p:attrName>style.visibility</p:attrName>
                                        </p:attrNameLst>
                                      </p:cBhvr>
                                      <p:to>
                                        <p:strVal val="visible"/>
                                      </p:to>
                                    </p:set>
                                    <p:animEffect transition="in" filter="fade">
                                      <p:cBhvr>
                                        <p:cTn id="11" dur="2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advAuto="0"/>
      <p:bldP spid="149" grpId="0" animBg="1" advAuto="0"/>
    </p:bld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A7B972A38B2F4FBFE51CD538C5170F" ma:contentTypeVersion="15" ma:contentTypeDescription="Create a new document." ma:contentTypeScope="" ma:versionID="ee241ec2cd28d390446189f98f322fbc">
  <xsd:schema xmlns:xsd="http://www.w3.org/2001/XMLSchema" xmlns:xs="http://www.w3.org/2001/XMLSchema" xmlns:p="http://schemas.microsoft.com/office/2006/metadata/properties" xmlns:ns1="http://schemas.microsoft.com/sharepoint/v3" xmlns:ns3="1d38e961-0f29-4793-861d-10f67cd04726" xmlns:ns4="d16e2ddb-3a10-4742-bc84-30029e0239d3" targetNamespace="http://schemas.microsoft.com/office/2006/metadata/properties" ma:root="true" ma:fieldsID="4cce402435b4c2e83f729ca95198dcae" ns1:_="" ns3:_="" ns4:_="">
    <xsd:import namespace="http://schemas.microsoft.com/sharepoint/v3"/>
    <xsd:import namespace="1d38e961-0f29-4793-861d-10f67cd04726"/>
    <xsd:import namespace="d16e2ddb-3a10-4742-bc84-30029e0239d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38e961-0f29-4793-861d-10f67cd047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6e2ddb-3a10-4742-bc84-30029e0239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B9D3FEA-4ED5-4462-9CB0-5DFEA788E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d38e961-0f29-4793-861d-10f67cd04726"/>
    <ds:schemaRef ds:uri="d16e2ddb-3a10-4742-bc84-30029e0239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674955-06EF-4E40-B357-A720A650BD62}">
  <ds:schemaRefs>
    <ds:schemaRef ds:uri="http://schemas.microsoft.com/sharepoint/v3/contenttype/forms"/>
  </ds:schemaRefs>
</ds:datastoreItem>
</file>

<file path=customXml/itemProps3.xml><?xml version="1.0" encoding="utf-8"?>
<ds:datastoreItem xmlns:ds="http://schemas.openxmlformats.org/officeDocument/2006/customXml" ds:itemID="{320754C0-8C7D-47BA-8068-5D2FE07955C8}">
  <ds:schemaRefs>
    <ds:schemaRef ds:uri="1d38e961-0f29-4793-861d-10f67cd0472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d16e2ddb-3a10-4742-bc84-30029e0239d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702</Words>
  <Application>Microsoft Office PowerPoint</Application>
  <PresentationFormat>On-screen Show (4:3)</PresentationFormat>
  <Paragraphs>63</Paragraphs>
  <Slides>17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Default Design</vt:lpstr>
      <vt:lpstr>40 Year Overview of vegetation sampling on Three Mile Island: past, present and future</vt:lpstr>
      <vt:lpstr>Lake Winnipesaukee located in central New Hampshire: TMI flora investigated by Boston-based botanists in 1901</vt:lpstr>
      <vt:lpstr>Three Mile Island Zoning Map </vt:lpstr>
      <vt:lpstr>TMI Zoning Classes and Acceptable Uses</vt:lpstr>
      <vt:lpstr>Example from Urban Zone:  the TMI dock is a good example of an area designated as part of the “Urban zone.”  Urban areas are those that receive heavy use by campers and staff</vt:lpstr>
      <vt:lpstr>Sheep Laurel: blooming at Noraway Point in Protective Zone</vt:lpstr>
      <vt:lpstr>Example from Productive Zone near the Ridge Path</vt:lpstr>
      <vt:lpstr>The Compromise Zone includes areas around cabins</vt:lpstr>
      <vt:lpstr>AMC headquarters staff asked how TMI folks would know the zoning was working?:   In 1978, Bat, Jay and Marge randomly chose 25 plots distributed across Three Mile, Hawk’s Nest, and Blueberry Islands.  Circled numbers represent the chosen plots on TMI and Hawk’s Nest.</vt:lpstr>
      <vt:lpstr>False Lily-of-the-Valley or Canada Mayflower, which is common along Ridge Path</vt:lpstr>
      <vt:lpstr>Ram’s Head Lady Slipper: a rare  species in Protective Zone</vt:lpstr>
      <vt:lpstr>Map of TMI</vt:lpstr>
      <vt:lpstr>Changes in top five dominant woody species from 1978 to 2011</vt:lpstr>
      <vt:lpstr>Mean Species per Quadrat for Understory Plots</vt:lpstr>
      <vt:lpstr>Effectiveness of Land Use Plan</vt:lpstr>
      <vt:lpstr>The Dock in 1961   For over 120 years AMC members have been interested in the natural history of Three Mile Island and adjacent islands. During roughly half that time, campers have enjoyed the recreational opportunities offered on 'the dock‘.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 Year Overview of vegetation sampling on Three Mile Island: past, present, and future</dc:title>
  <cp:lastModifiedBy>Matt Bourgault</cp:lastModifiedBy>
  <cp:revision>2</cp:revision>
  <dcterms:modified xsi:type="dcterms:W3CDTF">2021-04-06T23:00:28Z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0x0101003AA7B972A38B2F4FBFE51CD538C5170F</vt:lpwstr>
  </property>
</Properties>
</file>